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390" r:id="rId6"/>
    <p:sldId id="338" r:id="rId7"/>
    <p:sldId id="391" r:id="rId8"/>
    <p:sldId id="341" r:id="rId9"/>
    <p:sldId id="337" r:id="rId10"/>
    <p:sldId id="347" r:id="rId11"/>
    <p:sldId id="263" r:id="rId12"/>
    <p:sldId id="333" r:id="rId13"/>
    <p:sldId id="456" r:id="rId14"/>
    <p:sldId id="353" r:id="rId15"/>
    <p:sldId id="332" r:id="rId16"/>
    <p:sldId id="387" r:id="rId17"/>
    <p:sldId id="455" r:id="rId18"/>
    <p:sldId id="388" r:id="rId19"/>
    <p:sldId id="394" r:id="rId20"/>
    <p:sldId id="336" r:id="rId21"/>
    <p:sldId id="392" r:id="rId22"/>
    <p:sldId id="459" r:id="rId23"/>
    <p:sldId id="260" r:id="rId24"/>
    <p:sldId id="270" r:id="rId25"/>
    <p:sldId id="266" r:id="rId26"/>
    <p:sldId id="351" r:id="rId27"/>
    <p:sldId id="267" r:id="rId28"/>
    <p:sldId id="445" r:id="rId29"/>
    <p:sldId id="393" r:id="rId30"/>
    <p:sldId id="262" r:id="rId31"/>
    <p:sldId id="371" r:id="rId32"/>
    <p:sldId id="372" r:id="rId33"/>
    <p:sldId id="373" r:id="rId34"/>
    <p:sldId id="374" r:id="rId35"/>
    <p:sldId id="375" r:id="rId36"/>
    <p:sldId id="272" r:id="rId37"/>
    <p:sldId id="334" r:id="rId38"/>
  </p:sldIdLst>
  <p:sldSz cx="9906000" cy="6858000" type="A4"/>
  <p:notesSz cx="7104063" cy="10234613"/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5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4667" autoAdjust="0"/>
  </p:normalViewPr>
  <p:slideViewPr>
    <p:cSldViewPr snapToGrid="0">
      <p:cViewPr varScale="1">
        <p:scale>
          <a:sx n="85" d="100"/>
          <a:sy n="85" d="100"/>
        </p:scale>
        <p:origin x="798" y="48"/>
      </p:cViewPr>
      <p:guideLst>
        <p:guide orient="horz" pos="1440"/>
        <p:guide pos="15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2337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91D68A4-3080-DB10-A46F-97BFD0CC26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F2F2363-DFEA-7A2B-2CE6-E1AA8701A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CBB43-E31D-44A0-A53C-703516A088F9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EB16FE3-5221-238E-D460-2DAC269E49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2B5AC95-9C93-152E-BE48-A43D7E86BE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20034-BF4B-405D-8914-167741DAB7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8310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F5249E7-E526-41BC-878D-DBB27AF3BCB6}" type="datetimeFigureOut">
              <a:rPr kumimoji="1" lang="ja-JP" altLang="en-US" smtClean="0"/>
              <a:t>2025/8/11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57275" y="1279525"/>
            <a:ext cx="498951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9E39443-4C2A-4AA4-9DFB-12BD22F5BB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7324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_日付あ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2E60C66A-5246-0C33-7EFB-B03F24BFA4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262" y="948258"/>
            <a:ext cx="5241925" cy="215476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  <p:sp>
        <p:nvSpPr>
          <p:cNvPr id="18" name="テキスト プレースホルダー 17">
            <a:extLst>
              <a:ext uri="{FF2B5EF4-FFF2-40B4-BE49-F238E27FC236}">
                <a16:creationId xmlns:a16="http://schemas.microsoft.com/office/drawing/2014/main" id="{1E0EC0E2-760D-335E-B4B2-F185B7AB77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025" y="4629151"/>
            <a:ext cx="5365750" cy="1716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32184" indent="-232184">
              <a:buFont typeface="Wingdings" panose="05000000000000000000" pitchFamily="2" charset="2"/>
              <a:buChar char="u"/>
              <a:defRPr sz="18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（内容）</a:t>
            </a:r>
            <a:endParaRPr kumimoji="1" lang="en-US" altLang="ja-JP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86" y="0"/>
            <a:ext cx="3164417" cy="6858000"/>
          </a:xfrm>
          <a:prstGeom prst="rect">
            <a:avLst/>
          </a:prstGeom>
        </p:spPr>
      </p:pic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C70B0BBE-9A5D-26A4-4CFA-B017A77E553F}"/>
              </a:ext>
            </a:extLst>
          </p:cNvPr>
          <p:cNvCxnSpPr>
            <a:cxnSpLocks/>
          </p:cNvCxnSpPr>
          <p:nvPr/>
        </p:nvCxnSpPr>
        <p:spPr>
          <a:xfrm flipH="1" flipV="1">
            <a:off x="454026" y="4008967"/>
            <a:ext cx="9458854" cy="423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テキスト プレースホルダー 14">
            <a:extLst>
              <a:ext uri="{FF2B5EF4-FFF2-40B4-BE49-F238E27FC236}">
                <a16:creationId xmlns:a16="http://schemas.microsoft.com/office/drawing/2014/main" id="{0DFCDE98-8427-3226-3E05-AC9346EB3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5743" y="5816607"/>
            <a:ext cx="2483379" cy="529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20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（名前）</a:t>
            </a:r>
          </a:p>
        </p:txBody>
      </p:sp>
      <p:sp>
        <p:nvSpPr>
          <p:cNvPr id="4" name="テキスト プレースホルダー 14">
            <a:extLst>
              <a:ext uri="{FF2B5EF4-FFF2-40B4-BE49-F238E27FC236}">
                <a16:creationId xmlns:a16="http://schemas.microsoft.com/office/drawing/2014/main" id="{7C654B0C-B33A-8D8D-ACEC-BB834B95B8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5743" y="5054599"/>
            <a:ext cx="2483379" cy="529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2000" b="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（所属）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38704C9-B8A5-3B2A-734D-4CEEF6C32AF9}"/>
              </a:ext>
            </a:extLst>
          </p:cNvPr>
          <p:cNvCxnSpPr>
            <a:cxnSpLocks/>
          </p:cNvCxnSpPr>
          <p:nvPr userDrawn="1"/>
        </p:nvCxnSpPr>
        <p:spPr>
          <a:xfrm flipH="1">
            <a:off x="7415741" y="5588000"/>
            <a:ext cx="24902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89B81ED-3985-E7B4-FEB4-A9BD86E8D12D}"/>
              </a:ext>
            </a:extLst>
          </p:cNvPr>
          <p:cNvCxnSpPr>
            <a:cxnSpLocks/>
          </p:cNvCxnSpPr>
          <p:nvPr userDrawn="1"/>
        </p:nvCxnSpPr>
        <p:spPr>
          <a:xfrm flipH="1">
            <a:off x="7415741" y="6350000"/>
            <a:ext cx="24902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6FBA7A68-C898-560C-CB3E-ADD8B948CB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15743" y="677338"/>
            <a:ext cx="2483379" cy="541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20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/>
              <a:t>20XX.XX.XX</a:t>
            </a:r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B99BA9C-1175-8A0A-1481-F936CED2E7E7}"/>
              </a:ext>
            </a:extLst>
          </p:cNvPr>
          <p:cNvCxnSpPr>
            <a:cxnSpLocks/>
          </p:cNvCxnSpPr>
          <p:nvPr/>
        </p:nvCxnSpPr>
        <p:spPr>
          <a:xfrm flipH="1">
            <a:off x="7415741" y="1219200"/>
            <a:ext cx="249026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9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区切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1B4DB4-7D95-3782-5925-79D44D0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86" y="0"/>
            <a:ext cx="3164417" cy="6858000"/>
          </a:xfrm>
          <a:prstGeom prst="rect">
            <a:avLst/>
          </a:prstGeom>
        </p:spPr>
      </p:pic>
      <p:sp>
        <p:nvSpPr>
          <p:cNvPr id="5" name="テキスト プレースホルダー 45">
            <a:extLst>
              <a:ext uri="{FF2B5EF4-FFF2-40B4-BE49-F238E27FC236}">
                <a16:creationId xmlns:a16="http://schemas.microsoft.com/office/drawing/2014/main" id="{203D433D-72F7-8B64-6191-AFA717FB80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4691" y="2647876"/>
            <a:ext cx="1114750" cy="1269598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48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/>
              <a:t>XX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AC37C91-B49D-89A9-E0AC-8107531AC8E2}"/>
              </a:ext>
            </a:extLst>
          </p:cNvPr>
          <p:cNvCxnSpPr>
            <a:cxnSpLocks/>
          </p:cNvCxnSpPr>
          <p:nvPr/>
        </p:nvCxnSpPr>
        <p:spPr>
          <a:xfrm flipH="1">
            <a:off x="774691" y="5193467"/>
            <a:ext cx="9131310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4;p3">
            <a:extLst>
              <a:ext uri="{FF2B5EF4-FFF2-40B4-BE49-F238E27FC236}">
                <a16:creationId xmlns:a16="http://schemas.microsoft.com/office/drawing/2014/main" id="{69C38065-EA1F-9A97-BBFE-4F92E612E1F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774691" y="4064718"/>
            <a:ext cx="913131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400" b="0">
                <a:solidFill>
                  <a:schemeClr val="tx1"/>
                </a:solidFill>
                <a:latin typeface="+mn-lt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（タイトル）</a:t>
            </a:r>
            <a:endParaRPr/>
          </a:p>
        </p:txBody>
      </p:sp>
      <p:sp>
        <p:nvSpPr>
          <p:cNvPr id="8" name="Google Shape;16;p3">
            <a:extLst>
              <a:ext uri="{FF2B5EF4-FFF2-40B4-BE49-F238E27FC236}">
                <a16:creationId xmlns:a16="http://schemas.microsoft.com/office/drawing/2014/main" id="{9669B9E8-8BFE-9E3C-BD38-68177AB2768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774691" y="5195583"/>
            <a:ext cx="9131310" cy="1150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78620" lvl="0" indent="-2786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n"/>
              <a:defRPr sz="1800" b="0">
                <a:solidFill>
                  <a:schemeClr val="tx1"/>
                </a:solidFill>
                <a:latin typeface="+mn-lt"/>
                <a:ea typeface="+mn-e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ja-JP" altLang="en-US" dirty="0"/>
              <a:t>（サブタイトル）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3745293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F4FBA-23B1-E7BC-55EA-C92157C76A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4231" y="864129"/>
            <a:ext cx="5533910" cy="952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  <p:sp>
        <p:nvSpPr>
          <p:cNvPr id="46" name="テキスト プレースホルダー 45">
            <a:extLst>
              <a:ext uri="{FF2B5EF4-FFF2-40B4-BE49-F238E27FC236}">
                <a16:creationId xmlns:a16="http://schemas.microsoft.com/office/drawing/2014/main" id="{A02B195C-D26F-AEBF-35FD-AFFE38E679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86067" y="873076"/>
            <a:ext cx="938207" cy="952500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 dirty="0"/>
              <a:t>XX</a:t>
            </a:r>
            <a:endParaRPr kumimoji="1" lang="ja-JP" altLang="en-US" dirty="0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016D126-5BFD-DCAD-051B-6AFFA7CB486E}"/>
              </a:ext>
            </a:extLst>
          </p:cNvPr>
          <p:cNvSpPr txBox="1"/>
          <p:nvPr/>
        </p:nvSpPr>
        <p:spPr>
          <a:xfrm>
            <a:off x="0" y="864129"/>
            <a:ext cx="2238723" cy="948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ja-JP" altLang="en-US" sz="4388" b="0" dirty="0">
                <a:solidFill>
                  <a:srgbClr val="222222"/>
                </a:solidFill>
                <a:latin typeface="+mn-ea"/>
                <a:ea typeface="+mn-ea"/>
              </a:rPr>
              <a:t>目次</a:t>
            </a:r>
          </a:p>
        </p:txBody>
      </p:sp>
      <p:sp>
        <p:nvSpPr>
          <p:cNvPr id="48" name="テキスト プレースホルダー 45">
            <a:extLst>
              <a:ext uri="{FF2B5EF4-FFF2-40B4-BE49-F238E27FC236}">
                <a16:creationId xmlns:a16="http://schemas.microsoft.com/office/drawing/2014/main" id="{FF58D3B2-4F5A-697D-B687-F1780927D1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86067" y="2954992"/>
            <a:ext cx="938206" cy="952500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 dirty="0"/>
              <a:t>XX</a:t>
            </a:r>
            <a:endParaRPr kumimoji="1" lang="ja-JP" altLang="en-US" dirty="0"/>
          </a:p>
        </p:txBody>
      </p:sp>
      <p:sp>
        <p:nvSpPr>
          <p:cNvPr id="50" name="テキスト プレースホルダー 45">
            <a:extLst>
              <a:ext uri="{FF2B5EF4-FFF2-40B4-BE49-F238E27FC236}">
                <a16:creationId xmlns:a16="http://schemas.microsoft.com/office/drawing/2014/main" id="{DD732C78-41F6-EF18-3FA8-ED21F4BC6F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6067" y="5045379"/>
            <a:ext cx="938205" cy="952500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sz="3200" b="0"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ja-JP" dirty="0"/>
              <a:t>XX</a:t>
            </a:r>
            <a:endParaRPr kumimoji="1" lang="ja-JP" altLang="en-US" dirty="0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4960C4E-CEB3-B901-89C2-3CEA6ACA3694}"/>
              </a:ext>
            </a:extLst>
          </p:cNvPr>
          <p:cNvCxnSpPr>
            <a:cxnSpLocks/>
          </p:cNvCxnSpPr>
          <p:nvPr/>
        </p:nvCxnSpPr>
        <p:spPr>
          <a:xfrm>
            <a:off x="2238724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10A060F-F713-D733-95DE-DEC083F7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118533"/>
          </a:xfrm>
          <a:prstGeom prst="rect">
            <a:avLst/>
          </a:prstGeom>
        </p:spPr>
      </p:pic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28F37403-90D7-BC04-FE36-2BFFC707CA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4231" y="2952750"/>
            <a:ext cx="5533910" cy="952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5C8A0F62-5953-6705-A53D-7E6C608978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4231" y="5041371"/>
            <a:ext cx="5533910" cy="952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/>
            </a:lvl1pPr>
          </a:lstStyle>
          <a:p>
            <a:pPr lvl="0"/>
            <a:r>
              <a:rPr kumimoji="1" lang="ja-JP" altLang="en-US" dirty="0"/>
              <a:t>（タイトル）</a:t>
            </a:r>
          </a:p>
        </p:txBody>
      </p:sp>
    </p:spTree>
    <p:extLst>
      <p:ext uri="{BB962C8B-B14F-4D97-AF65-F5344CB8AC3E}">
        <p14:creationId xmlns:p14="http://schemas.microsoft.com/office/powerpoint/2010/main" val="80448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下線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894DFE0A-23DB-321A-C61C-D109C8EFEFD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195131"/>
            <a:ext cx="9906000" cy="5336227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Arial" panose="020B0604020202020204" pitchFamily="34" charset="0"/>
              <a:buChar char="•"/>
              <a:defRPr sz="5400">
                <a:latin typeface="+mn-lt"/>
              </a:defRPr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699" y="367766"/>
            <a:ext cx="9412301" cy="809528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493700" y="1159454"/>
            <a:ext cx="941230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 dirty="0"/>
              <a:t>（</a:t>
            </a:r>
            <a:r>
              <a:rPr kumimoji="1" lang="en-US" altLang="ja-JP" dirty="0"/>
              <a:t>URL</a:t>
            </a:r>
            <a:r>
              <a:rPr kumimoji="1" lang="ja-JP" altLang="en-US" dirty="0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/>
          <p:nvPr userDrawn="1"/>
        </p:nvCxnSpPr>
        <p:spPr>
          <a:xfrm rot="10800000">
            <a:off x="277686" y="6531359"/>
            <a:ext cx="118917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60388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下線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903F63D6-75C4-873E-9AEB-48A0A594F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4385887"/>
            <a:ext cx="9906000" cy="2145471"/>
          </a:xfrm>
          <a:prstGeom prst="rect">
            <a:avLst/>
          </a:prstGeom>
        </p:spPr>
        <p:txBody>
          <a:bodyPr anchor="ctr"/>
          <a:lstStyle>
            <a:lvl1pPr marL="571500" indent="-571500">
              <a:buFont typeface="Wingdings" panose="05000000000000000000" pitchFamily="2" charset="2"/>
              <a:buChar char="u"/>
              <a:defRPr sz="3600">
                <a:latin typeface="+mn-lt"/>
              </a:defRPr>
            </a:lvl1pPr>
          </a:lstStyle>
          <a:p>
            <a:pPr lvl="0"/>
            <a:r>
              <a:rPr kumimoji="1" lang="ja-JP" altLang="en-US" dirty="0"/>
              <a:t>（内容）</a:t>
            </a:r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699" y="367766"/>
            <a:ext cx="9412301" cy="809528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493700" y="1159454"/>
            <a:ext cx="941230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 dirty="0"/>
              <a:t>（</a:t>
            </a:r>
            <a:r>
              <a:rPr kumimoji="1" lang="en-US" altLang="ja-JP" dirty="0"/>
              <a:t>URL</a:t>
            </a:r>
            <a:r>
              <a:rPr kumimoji="1" lang="ja-JP" altLang="en-US" dirty="0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/>
          <p:nvPr userDrawn="1"/>
        </p:nvCxnSpPr>
        <p:spPr>
          <a:xfrm rot="10800000">
            <a:off x="277686" y="6531359"/>
            <a:ext cx="118917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C99DC69-B2BE-AF3C-2016-7072E86F3ADF}"/>
              </a:ext>
            </a:extLst>
          </p:cNvPr>
          <p:cNvCxnSpPr>
            <a:cxnSpLocks/>
          </p:cNvCxnSpPr>
          <p:nvPr userDrawn="1"/>
        </p:nvCxnSpPr>
        <p:spPr>
          <a:xfrm>
            <a:off x="529698" y="4385887"/>
            <a:ext cx="88466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下線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11CDBE10-81F4-8A38-6D5A-AF98C75BB6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5429B45-9F93-27EB-62DC-23964D2D44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53000" y="1195131"/>
            <a:ext cx="4953000" cy="5661084"/>
          </a:xfrm>
          <a:prstGeom prst="rect">
            <a:avLst/>
          </a:prstGeom>
        </p:spPr>
        <p:txBody>
          <a:bodyPr anchor="ctr"/>
          <a:lstStyle>
            <a:lvl1pPr marL="685800" indent="-685800">
              <a:buFont typeface="Wingdings" panose="05000000000000000000" pitchFamily="2" charset="2"/>
              <a:buChar char="u"/>
              <a:defRPr sz="3600">
                <a:latin typeface="+mn-lt"/>
              </a:defRPr>
            </a:lvl1pPr>
          </a:lstStyle>
          <a:p>
            <a:pPr lvl="0"/>
            <a:r>
              <a:rPr kumimoji="1" lang="ja-JP" altLang="en-US" dirty="0"/>
              <a:t>（内容）</a:t>
            </a:r>
            <a:endParaRPr kumimoji="1" lang="en-US" altLang="ja-JP" dirty="0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699" y="367766"/>
            <a:ext cx="9412301" cy="809528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1168D24-BE76-7146-D29A-A6FA4823975E}"/>
              </a:ext>
            </a:extLst>
          </p:cNvPr>
          <p:cNvCxnSpPr>
            <a:cxnSpLocks/>
          </p:cNvCxnSpPr>
          <p:nvPr/>
        </p:nvCxnSpPr>
        <p:spPr>
          <a:xfrm>
            <a:off x="493700" y="1159454"/>
            <a:ext cx="9412301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35000">
                  <a:schemeClr val="accent1">
                    <a:lumMod val="60000"/>
                    <a:lumOff val="4000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プレースホルダー 11">
            <a:extLst>
              <a:ext uri="{FF2B5EF4-FFF2-40B4-BE49-F238E27FC236}">
                <a16:creationId xmlns:a16="http://schemas.microsoft.com/office/drawing/2014/main" id="{673F2A49-0F9F-A740-A77C-01775AA0B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/>
              <a:t>（</a:t>
            </a:r>
            <a:r>
              <a:rPr kumimoji="1" lang="en-US" altLang="ja-JP"/>
              <a:t>URL</a:t>
            </a:r>
            <a:r>
              <a:rPr kumimoji="1" lang="ja-JP" altLang="en-US"/>
              <a:t>）</a:t>
            </a:r>
          </a:p>
        </p:txBody>
      </p:sp>
      <p:cxnSp>
        <p:nvCxnSpPr>
          <p:cNvPr id="2" name="Google Shape;146;p21">
            <a:extLst>
              <a:ext uri="{FF2B5EF4-FFF2-40B4-BE49-F238E27FC236}">
                <a16:creationId xmlns:a16="http://schemas.microsoft.com/office/drawing/2014/main" id="{C90C7DF0-8530-E32B-4E1E-BC2C4CCF8839}"/>
              </a:ext>
            </a:extLst>
          </p:cNvPr>
          <p:cNvCxnSpPr/>
          <p:nvPr userDrawn="1"/>
        </p:nvCxnSpPr>
        <p:spPr>
          <a:xfrm rot="10800000">
            <a:off x="277686" y="6531359"/>
            <a:ext cx="118917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271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E7852104-1467-691B-B27B-A4C34267C1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3" name="タイトル 2">
            <a:extLst>
              <a:ext uri="{FF2B5EF4-FFF2-40B4-BE49-F238E27FC236}">
                <a16:creationId xmlns:a16="http://schemas.microsoft.com/office/drawing/2014/main" id="{4E335B14-1B39-F44D-D009-78A0A022A5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8843505" cy="719689"/>
          </a:xfrm>
          <a:prstGeom prst="rect">
            <a:avLst/>
          </a:prstGeom>
        </p:spPr>
        <p:txBody>
          <a:bodyPr anchor="b"/>
          <a:lstStyle>
            <a:lvl1pPr algn="l">
              <a:defRPr sz="40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kumimoji="1" lang="ja-JP" altLang="en-US" dirty="0"/>
              <a:t>（タイトル）</a:t>
            </a:r>
          </a:p>
        </p:txBody>
      </p:sp>
      <p:sp>
        <p:nvSpPr>
          <p:cNvPr id="2" name="テキスト プレースホルダー 5">
            <a:extLst>
              <a:ext uri="{FF2B5EF4-FFF2-40B4-BE49-F238E27FC236}">
                <a16:creationId xmlns:a16="http://schemas.microsoft.com/office/drawing/2014/main" id="{DCB1C015-A3C0-D2EB-C569-9A9530B204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1732177"/>
            <a:ext cx="9906000" cy="4244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+mn-lt"/>
              </a:defRPr>
            </a:lvl1pPr>
          </a:lstStyle>
          <a:p>
            <a:pPr lvl="0"/>
            <a:r>
              <a:rPr kumimoji="1" lang="ja-JP" altLang="en-US"/>
              <a:t>（内容）</a:t>
            </a:r>
          </a:p>
        </p:txBody>
      </p:sp>
      <p:sp>
        <p:nvSpPr>
          <p:cNvPr id="4" name="テキスト プレースホルダー 11">
            <a:extLst>
              <a:ext uri="{FF2B5EF4-FFF2-40B4-BE49-F238E27FC236}">
                <a16:creationId xmlns:a16="http://schemas.microsoft.com/office/drawing/2014/main" id="{0D17589A-FF8B-457E-3793-602EE0F910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6549197"/>
            <a:ext cx="9882033" cy="3070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 b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kumimoji="1" lang="ja-JP" altLang="en-US" dirty="0"/>
              <a:t>（</a:t>
            </a:r>
            <a:r>
              <a:rPr kumimoji="1" lang="en-US" altLang="ja-JP" dirty="0"/>
              <a:t>URL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3457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;p3">
            <a:extLst>
              <a:ext uri="{FF2B5EF4-FFF2-40B4-BE49-F238E27FC236}">
                <a16:creationId xmlns:a16="http://schemas.microsoft.com/office/drawing/2014/main" id="{B989BA91-A029-83C8-8B85-B5DC0A72F6E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80147" y="2430882"/>
            <a:ext cx="3745706" cy="1996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9345" b="0">
                <a:solidFill>
                  <a:schemeClr val="tx1"/>
                </a:solidFill>
                <a:latin typeface="+mn-ea"/>
                <a:ea typeface="+mn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417"/>
            </a:lvl9pPr>
          </a:lstStyle>
          <a:p>
            <a:r>
              <a:rPr lang="ja-JP" altLang="en-US"/>
              <a:t>（終）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911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57" r:id="rId3"/>
    <p:sldLayoutId id="2147483666" r:id="rId4"/>
    <p:sldLayoutId id="2147483672" r:id="rId5"/>
    <p:sldLayoutId id="2147483673" r:id="rId6"/>
    <p:sldLayoutId id="2147483668" r:id="rId7"/>
    <p:sldLayoutId id="2147483667" r:id="rId8"/>
  </p:sldLayoutIdLst>
  <p:hf hdr="0" ftr="0" dt="0"/>
  <p:txStyles>
    <p:titleStyle>
      <a:lvl1pPr algn="ctr" defTabSz="495350" rtl="0" eaLnBrk="1" latinLnBrk="0" hangingPunct="1">
        <a:spcBef>
          <a:spcPct val="0"/>
        </a:spcBef>
        <a:buNone/>
        <a:defRPr kumimoji="1"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55" indent="-185755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72" indent="-154797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87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62" indent="-123838" algn="l" defTabSz="495350" rtl="0" eaLnBrk="1" latinLnBrk="0" hangingPunct="1">
        <a:spcBef>
          <a:spcPct val="20000"/>
        </a:spcBef>
        <a:buFont typeface="Arial" pitchFamily="34" charset="0"/>
        <a:buChar char="–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537" indent="-123838" algn="l" defTabSz="495350" rtl="0" eaLnBrk="1" latinLnBrk="0" hangingPunct="1">
        <a:spcBef>
          <a:spcPct val="20000"/>
        </a:spcBef>
        <a:buFont typeface="Arial" pitchFamily="34" charset="0"/>
        <a:buChar char="»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21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8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561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235" indent="-123838" algn="l" defTabSz="495350" rtl="0" eaLnBrk="1" latinLnBrk="0" hangingPunct="1">
        <a:spcBef>
          <a:spcPct val="20000"/>
        </a:spcBef>
        <a:buFont typeface="Arial" pitchFamily="34" charset="0"/>
        <a:buChar char="•"/>
        <a:defRPr kumimoji="1"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5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302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700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74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604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723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98" algn="l" defTabSz="495350" rtl="0" eaLnBrk="1" latinLnBrk="0" hangingPunct="1">
        <a:defRPr kumimoji="1"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forms.office.com/r/tUeTUf8WuQ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&#12460;&#12522;&#12524;&#12458;&#12539;&#12460;&#12522;&#12524;&#12452;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abinoba.com/science/9720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E43-CfukEgs?t=86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abinoba.com/science/9720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youtu.be/E43-CfukEgs?t=172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tUeTUf8WuQ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orms.office.com/r/aRzn5guZGF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asutoya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asutoya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asutoy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c-illust.com/main/detail.php?id=22471553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&#12450;&#12522;&#12473;&#12488;&#12486;&#12524;&#12473;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39978-DAE0-509B-8746-9CD0295F6C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4025" y="948260"/>
            <a:ext cx="5235046" cy="215899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95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中学理科 物理分野</a:t>
            </a:r>
            <a:endParaRPr kumimoji="1" lang="en-US" altLang="ja-JP" sz="40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95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～力のつり合い～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F006FB-7360-663F-300D-D083AC6B32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15743" y="5816607"/>
            <a:ext cx="2483379" cy="529163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kumimoji="1" lang="ja-JP" altLang="en-US" sz="2000" dirty="0"/>
              <a:t>教科書 </a:t>
            </a:r>
            <a:r>
              <a:rPr kumimoji="1" lang="en-US" altLang="ja-JP" sz="2000" dirty="0"/>
              <a:t>P. 242~250</a:t>
            </a:r>
            <a:endParaRPr kumimoji="1" lang="ja-JP" altLang="en-US" sz="200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64D7783-37F6-E1C3-6D6E-A13051B99D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15743" y="5054599"/>
            <a:ext cx="2483379" cy="529168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ja-JP" altLang="en-US" sz="2000" dirty="0"/>
              <a:t>模擬授業</a:t>
            </a:r>
            <a:endParaRPr kumimoji="1" lang="ja-JP" altLang="en-US" sz="2000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E33FE69-0438-B936-B7E3-91746A1F44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kumimoji="1" lang="en-US" altLang="ja-JP" sz="2000" dirty="0"/>
              <a:t>Yr. 2025-2026</a:t>
            </a:r>
            <a:endParaRPr kumimoji="1" lang="ja-JP" altLang="en-US" sz="2000" dirty="0"/>
          </a:p>
        </p:txBody>
      </p:sp>
      <p:sp>
        <p:nvSpPr>
          <p:cNvPr id="11" name="テキスト プレースホルダー 1">
            <a:extLst>
              <a:ext uri="{FF2B5EF4-FFF2-40B4-BE49-F238E27FC236}">
                <a16:creationId xmlns:a16="http://schemas.microsoft.com/office/drawing/2014/main" id="{1A6FD9E1-2E43-C19B-D52E-3B6A190218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025" y="4894446"/>
            <a:ext cx="2590275" cy="849474"/>
          </a:xfrm>
        </p:spPr>
        <p:txBody>
          <a:bodyPr numCol="1"/>
          <a:lstStyle/>
          <a:p>
            <a:r>
              <a:rPr kumimoji="1" lang="ja-JP" altLang="en-US" sz="1600" dirty="0">
                <a:latin typeface="+mn-ea"/>
              </a:rPr>
              <a:t>思考実験</a:t>
            </a:r>
            <a:endParaRPr kumimoji="1" lang="en-US" altLang="ja-JP" sz="1600" dirty="0">
              <a:latin typeface="+mn-ea"/>
            </a:endParaRPr>
          </a:p>
          <a:p>
            <a:r>
              <a:rPr lang="ja-JP" altLang="en-US" sz="1600" dirty="0">
                <a:latin typeface="+mn-ea"/>
              </a:rPr>
              <a:t>力の性質</a:t>
            </a:r>
            <a:endParaRPr lang="en-US" altLang="ja-JP" sz="1600" dirty="0">
              <a:latin typeface="+mn-ea"/>
            </a:endParaRPr>
          </a:p>
        </p:txBody>
      </p:sp>
      <p:sp>
        <p:nvSpPr>
          <p:cNvPr id="12" name="テキスト プレースホルダー 1">
            <a:extLst>
              <a:ext uri="{FF2B5EF4-FFF2-40B4-BE49-F238E27FC236}">
                <a16:creationId xmlns:a16="http://schemas.microsoft.com/office/drawing/2014/main" id="{072E4A60-FE50-8578-9683-06D22DBCB7C3}"/>
              </a:ext>
            </a:extLst>
          </p:cNvPr>
          <p:cNvSpPr txBox="1"/>
          <p:nvPr/>
        </p:nvSpPr>
        <p:spPr>
          <a:xfrm>
            <a:off x="3044300" y="4894446"/>
            <a:ext cx="2590275" cy="84947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numCol="1"/>
          <a:lstStyle>
            <a:lvl1pPr marL="232410" indent="-232410" algn="l" defTabSz="4953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u"/>
              <a:defRPr kumimoji="1" sz="1465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02590" indent="-154940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51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1912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677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1442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6207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60972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85737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105025" indent="-123825" algn="l" defTabSz="4953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08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600" dirty="0">
                <a:solidFill>
                  <a:schemeClr val="tx1"/>
                </a:solidFill>
              </a:rPr>
              <a:t>作用・反作用の法則</a:t>
            </a:r>
            <a:endParaRPr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22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F4D8-DC1C-3063-7EDF-DC106900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755F54B8-2F12-3F84-363D-850AE6B6FC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755230"/>
            <a:ext cx="9906000" cy="2233868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大きい石と小さい石，</a:t>
            </a:r>
            <a:r>
              <a:rPr lang="ja-JP" altLang="en-US" dirty="0">
                <a:solidFill>
                  <a:schemeClr val="accent6"/>
                </a:solidFill>
              </a:rPr>
              <a:t>どちらが速く落ちる</a:t>
            </a:r>
            <a:r>
              <a:rPr lang="ja-JP" altLang="en-US" dirty="0"/>
              <a:t>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8201F60-832C-A175-5C46-2CA3D438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質問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87A3C57B-F139-749B-3157-FBE7064476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https://forms.office.com/r/tUeTUf8WuQ</a:t>
            </a:r>
            <a:endParaRPr lang="ja-JP" altLang="en-US" dirty="0"/>
          </a:p>
        </p:txBody>
      </p:sp>
      <p:pic>
        <p:nvPicPr>
          <p:cNvPr id="5" name="図 4" descr="質問QR code">
            <a:extLst>
              <a:ext uri="{FF2B5EF4-FFF2-40B4-BE49-F238E27FC236}">
                <a16:creationId xmlns:a16="http://schemas.microsoft.com/office/drawing/2014/main" id="{AE6D3E9E-23D2-6D2B-4436-D56266AD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182" y="3358598"/>
            <a:ext cx="3131636" cy="3131636"/>
          </a:xfrm>
          <a:prstGeom prst="rect">
            <a:avLst/>
          </a:prstGeom>
          <a:ln>
            <a:noFill/>
          </a:ln>
        </p:spPr>
      </p:pic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47A3BFFC-88CA-9480-B605-BB2D0ECAB4E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5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7 -3.33333E-6 L -2.5641E-7 -0.228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3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9C907-0030-A6D9-FD2D-FFB135D77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18E495F-ED09-E445-5B0B-C1C18CFB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F0"/>
                </a:solidFill>
              </a:rPr>
              <a:t>質問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アドイン 1" title="Forms">
                <a:extLst>
                  <a:ext uri="{FF2B5EF4-FFF2-40B4-BE49-F238E27FC236}">
                    <a16:creationId xmlns:a16="http://schemas.microsoft.com/office/drawing/2014/main" id="{77CD28EF-BAE6-6960-2837-7E8520979A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719689"/>
              <a:ext cx="9906000" cy="613830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アドイン 1" title="Forms">
                <a:extLst>
                  <a:ext uri="{FF2B5EF4-FFF2-40B4-BE49-F238E27FC236}">
                    <a16:creationId xmlns:a16="http://schemas.microsoft.com/office/drawing/2014/main" id="{77CD28EF-BAE6-6960-2837-7E8520979A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19689"/>
                <a:ext cx="9906000" cy="613830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684E5576-EEE7-9038-CC50-13E84A5EEB1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67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ガリレオ・ガリレイ">
            <a:extLst>
              <a:ext uri="{FF2B5EF4-FFF2-40B4-BE49-F238E27FC236}">
                <a16:creationId xmlns:a16="http://schemas.microsoft.com/office/drawing/2014/main" id="{4CCBF118-CDED-8CE9-44AD-FA8675476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" r="4892"/>
          <a:stretch/>
        </p:blipFill>
        <p:spPr bwMode="auto">
          <a:xfrm>
            <a:off x="5128230" y="616611"/>
            <a:ext cx="4197596" cy="56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075B31E-26A3-2343-DCDD-EE952D2E71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[2] </a:t>
            </a:r>
            <a:r>
              <a:rPr kumimoji="1" lang="en-US" altLang="ja-JP" dirty="0">
                <a:hlinkClick r:id="rId3"/>
              </a:rPr>
              <a:t>https://ja.wikipedia.org/wiki/</a:t>
            </a:r>
            <a:r>
              <a:rPr kumimoji="1" lang="ja-JP" altLang="en-US" dirty="0">
                <a:hlinkClick r:id="rId3"/>
              </a:rPr>
              <a:t>ガリレオ・ガリレイ</a:t>
            </a:r>
            <a:endParaRPr kumimoji="1" lang="ja-JP" altLang="en-US" dirty="0"/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D7DE3FCB-D96A-4350-2896-1593BF8EA3FB}"/>
              </a:ext>
            </a:extLst>
          </p:cNvPr>
          <p:cNvSpPr/>
          <p:nvPr/>
        </p:nvSpPr>
        <p:spPr>
          <a:xfrm>
            <a:off x="500550" y="3568507"/>
            <a:ext cx="4127130" cy="2111611"/>
          </a:xfrm>
          <a:prstGeom prst="wedgeRoundRectCallout">
            <a:avLst>
              <a:gd name="adj1" fmla="val 91024"/>
              <a:gd name="adj2" fmla="val -7204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自分の目で観察</a:t>
            </a:r>
            <a:r>
              <a:rPr kumimoji="1" lang="ja-JP" altLang="en-US" sz="3200" dirty="0">
                <a:solidFill>
                  <a:schemeClr val="tx1"/>
                </a:solidFill>
              </a:rPr>
              <a:t>して</a:t>
            </a: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確かめる！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773247B7-C3A9-81B2-5ED9-8D0AA3CF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7882"/>
            <a:ext cx="5128230" cy="1227200"/>
          </a:xfrm>
        </p:spPr>
        <p:txBody>
          <a:bodyPr/>
          <a:lstStyle/>
          <a:p>
            <a:pPr algn="ctr"/>
            <a:r>
              <a:rPr lang="ja-JP" altLang="en-US" dirty="0"/>
              <a:t>ガリレオ・ガリレイ</a:t>
            </a:r>
            <a:br>
              <a:rPr lang="en-US" altLang="ja-JP" sz="4800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A.D. 1564-1642</a:t>
            </a:r>
            <a:r>
              <a:rPr lang="ja-JP" altLang="en-US" sz="2800" dirty="0"/>
              <a:t>年）</a:t>
            </a:r>
            <a:endParaRPr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3E73F4D-74BA-5599-66C5-966A936D8B9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256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816A8-B3BB-923B-0E54-54FCDB5FB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プレースホルダー 36">
            <a:extLst>
              <a:ext uri="{FF2B5EF4-FFF2-40B4-BE49-F238E27FC236}">
                <a16:creationId xmlns:a16="http://schemas.microsoft.com/office/drawing/2014/main" id="{CF65B033-6609-C0F5-BE05-130459182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12532" y="3307690"/>
            <a:ext cx="6293468" cy="1111111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200" dirty="0"/>
              <a:t>アリストテレスの価値観：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「重い物体ほど速く落下する！」</a:t>
            </a:r>
            <a:endParaRPr lang="en-US" altLang="ja-JP" sz="3200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04FDF8F8-AAA1-A189-E5C5-1BECFC1CAE56}"/>
              </a:ext>
            </a:extLst>
          </p:cNvPr>
          <p:cNvSpPr/>
          <p:nvPr/>
        </p:nvSpPr>
        <p:spPr>
          <a:xfrm>
            <a:off x="2151561" y="2216722"/>
            <a:ext cx="913624" cy="929912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24915DA-AF88-8C23-9318-D0EDCDC1A2B9}"/>
              </a:ext>
            </a:extLst>
          </p:cNvPr>
          <p:cNvSpPr/>
          <p:nvPr/>
        </p:nvSpPr>
        <p:spPr>
          <a:xfrm>
            <a:off x="669199" y="2540324"/>
            <a:ext cx="620894" cy="611644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84AF759-C14C-3992-9311-89903BA2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ガリレオが行った思考実験</a:t>
            </a:r>
          </a:p>
        </p:txBody>
      </p:sp>
      <p:sp>
        <p:nvSpPr>
          <p:cNvPr id="36" name="テキスト プレースホルダー 35">
            <a:extLst>
              <a:ext uri="{FF2B5EF4-FFF2-40B4-BE49-F238E27FC236}">
                <a16:creationId xmlns:a16="http://schemas.microsoft.com/office/drawing/2014/main" id="{BF12B2EA-1756-346E-3866-938861B20F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baseline="30000" dirty="0"/>
              <a:t>[3] </a:t>
            </a:r>
            <a:r>
              <a:rPr lang="en-US" altLang="ja-JP" dirty="0">
                <a:hlinkClick r:id="rId2"/>
              </a:rPr>
              <a:t>https://www.manabinoba.com/science/9720.html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6A91EB9-F719-9820-561C-3007EAAA792D}"/>
              </a:ext>
            </a:extLst>
          </p:cNvPr>
          <p:cNvSpPr txBox="1"/>
          <p:nvPr/>
        </p:nvSpPr>
        <p:spPr>
          <a:xfrm>
            <a:off x="1063639" y="1704443"/>
            <a:ext cx="146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同時に落下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915A1BD-62CA-34C5-9992-CF68A0AADDD1}"/>
              </a:ext>
            </a:extLst>
          </p:cNvPr>
          <p:cNvSpPr txBox="1"/>
          <p:nvPr/>
        </p:nvSpPr>
        <p:spPr>
          <a:xfrm>
            <a:off x="3336926" y="5932038"/>
            <a:ext cx="3571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100 kg</a:t>
            </a:r>
            <a:r>
              <a:rPr kumimoji="1" lang="ja-JP" altLang="en-US" sz="2000" dirty="0"/>
              <a:t>の鉄球が先に落ちる．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6551DEBA-BC82-348D-90B1-7CE04D357458}"/>
              </a:ext>
            </a:extLst>
          </p:cNvPr>
          <p:cNvSpPr/>
          <p:nvPr/>
        </p:nvSpPr>
        <p:spPr>
          <a:xfrm>
            <a:off x="669199" y="2540001"/>
            <a:ext cx="620894" cy="61164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79FCEAB5-DCB6-CF92-6C17-D799223C671B}"/>
              </a:ext>
            </a:extLst>
          </p:cNvPr>
          <p:cNvSpPr/>
          <p:nvPr/>
        </p:nvSpPr>
        <p:spPr>
          <a:xfrm>
            <a:off x="2151561" y="2216153"/>
            <a:ext cx="913624" cy="9299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cxnSp>
        <p:nvCxnSpPr>
          <p:cNvPr id="11" name="直線コネクタ 10" descr="基準線">
            <a:extLst>
              <a:ext uri="{FF2B5EF4-FFF2-40B4-BE49-F238E27FC236}">
                <a16:creationId xmlns:a16="http://schemas.microsoft.com/office/drawing/2014/main" id="{EA4E5FC3-63B6-8E57-57E7-D49FE13117F2}"/>
              </a:ext>
            </a:extLst>
          </p:cNvPr>
          <p:cNvCxnSpPr>
            <a:cxnSpLocks/>
          </p:cNvCxnSpPr>
          <p:nvPr/>
        </p:nvCxnSpPr>
        <p:spPr>
          <a:xfrm flipH="1">
            <a:off x="402217" y="3152631"/>
            <a:ext cx="293470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 descr="1 kgの鉄球が落ちる矢印">
            <a:extLst>
              <a:ext uri="{FF2B5EF4-FFF2-40B4-BE49-F238E27FC236}">
                <a16:creationId xmlns:a16="http://schemas.microsoft.com/office/drawing/2014/main" id="{C4FC1C1E-DE78-1B05-F6E3-831752ED941C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979646" y="3151645"/>
            <a:ext cx="0" cy="1115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 descr="100 kgの鉄球が落ちる矢印">
            <a:extLst>
              <a:ext uri="{FF2B5EF4-FFF2-40B4-BE49-F238E27FC236}">
                <a16:creationId xmlns:a16="http://schemas.microsoft.com/office/drawing/2014/main" id="{B2E6EEEC-3A90-264C-4E18-12E37458436F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608373" y="3146065"/>
            <a:ext cx="0" cy="20974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0F6F3134-7F29-7E9F-EB20-C06186F8532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0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4.81481E-6 L 1.79487E-6 0.2518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2.22222E-6 L -1.28205E-6 0.441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allAtOnce"/>
      <p:bldP spid="15" grpId="0" animBg="1"/>
      <p:bldP spid="14" grpId="0" animBg="1"/>
      <p:bldP spid="16" grpId="0"/>
      <p:bldP spid="35" grpId="0"/>
      <p:bldP spid="17" grpId="0" animBg="1"/>
      <p:bldP spid="17" grpId="1" animBg="1"/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00034845.mp4" descr="鉄球と白い羽を同時に落下する動画">
            <a:hlinkClick r:id="" action="ppaction://media"/>
            <a:extLst>
              <a:ext uri="{FF2B5EF4-FFF2-40B4-BE49-F238E27FC236}">
                <a16:creationId xmlns:a16="http://schemas.microsoft.com/office/drawing/2014/main" id="{AA360BE6-8AE5-F4DE-65A8-CB2AD6C7E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3818"/>
            <a:ext cx="9906000" cy="557212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BBB01BBF-2DA1-ADCB-AAB6-AE41CC10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B0F0"/>
                </a:solidFill>
              </a:rPr>
              <a:t>アリストテレスの価値観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50E07451-2A18-D274-4668-59D3559625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[4] </a:t>
            </a:r>
            <a:r>
              <a:rPr lang="en-US" altLang="ja-JP" dirty="0">
                <a:hlinkClick r:id="rId5"/>
              </a:rPr>
              <a:t>https://youtu.be/E43-CfukEgs?t=86</a:t>
            </a:r>
            <a:endParaRPr lang="en-US" altLang="ja-JP" dirty="0"/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ADAA2508-4D5C-9173-FB5C-BB52E0193FC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0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DCC6-2CA8-B9B8-C7F4-A14040509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楕円 14">
            <a:extLst>
              <a:ext uri="{FF2B5EF4-FFF2-40B4-BE49-F238E27FC236}">
                <a16:creationId xmlns:a16="http://schemas.microsoft.com/office/drawing/2014/main" id="{08A9D06D-DFF0-B31F-BEB8-B77BF00ABCF4}"/>
              </a:ext>
            </a:extLst>
          </p:cNvPr>
          <p:cNvSpPr/>
          <p:nvPr/>
        </p:nvSpPr>
        <p:spPr>
          <a:xfrm>
            <a:off x="2151561" y="2216722"/>
            <a:ext cx="913624" cy="929912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EA0B03C0-FBB3-0006-D0C8-37428654D35F}"/>
              </a:ext>
            </a:extLst>
          </p:cNvPr>
          <p:cNvSpPr/>
          <p:nvPr/>
        </p:nvSpPr>
        <p:spPr>
          <a:xfrm>
            <a:off x="2151561" y="2216153"/>
            <a:ext cx="913624" cy="9299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100</a:t>
            </a:r>
          </a:p>
          <a:p>
            <a:pPr algn="ctr"/>
            <a:r>
              <a:rPr kumimoji="1" lang="en-US" altLang="ja-JP" sz="1800" dirty="0"/>
              <a:t>kg</a:t>
            </a:r>
            <a:endParaRPr kumimoji="1" lang="ja-JP" altLang="en-US" sz="1800" dirty="0"/>
          </a:p>
        </p:txBody>
      </p:sp>
      <p:sp>
        <p:nvSpPr>
          <p:cNvPr id="38" name="テキスト プレースホルダー 37">
            <a:extLst>
              <a:ext uri="{FF2B5EF4-FFF2-40B4-BE49-F238E27FC236}">
                <a16:creationId xmlns:a16="http://schemas.microsoft.com/office/drawing/2014/main" id="{AD66A11A-6391-160B-5AC3-C5378D6D1C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12104" y="2344166"/>
            <a:ext cx="6293896" cy="1084806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200" dirty="0"/>
              <a:t>アリストテレスの価値観：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「重い物体ほど速く落下する！」</a:t>
            </a:r>
            <a:endParaRPr lang="en-US" altLang="ja-JP" sz="32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E6F58C1-CBD5-DE6A-1320-DEB752686CCE}"/>
              </a:ext>
            </a:extLst>
          </p:cNvPr>
          <p:cNvSpPr/>
          <p:nvPr/>
        </p:nvSpPr>
        <p:spPr>
          <a:xfrm>
            <a:off x="669199" y="2540324"/>
            <a:ext cx="620894" cy="611644"/>
          </a:xfrm>
          <a:prstGeom prst="ellipse">
            <a:avLst/>
          </a:prstGeom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E13DED65-234C-07EB-E485-53D0FA858688}"/>
              </a:ext>
            </a:extLst>
          </p:cNvPr>
          <p:cNvSpPr/>
          <p:nvPr/>
        </p:nvSpPr>
        <p:spPr>
          <a:xfrm>
            <a:off x="669199" y="2540001"/>
            <a:ext cx="620894" cy="61164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 </a:t>
            </a:r>
          </a:p>
          <a:p>
            <a:pPr algn="ctr"/>
            <a:r>
              <a:rPr kumimoji="1" lang="en-US" altLang="ja-JP" sz="1400" dirty="0"/>
              <a:t>kg</a:t>
            </a:r>
            <a:endParaRPr kumimoji="1" lang="ja-JP" altLang="en-US" sz="14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6840A90-75C4-40A2-75BD-FC68144B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ガリレオが行った思考実験</a:t>
            </a:r>
          </a:p>
        </p:txBody>
      </p:sp>
      <p:sp>
        <p:nvSpPr>
          <p:cNvPr id="34" name="テキスト プレースホルダー 33">
            <a:extLst>
              <a:ext uri="{FF2B5EF4-FFF2-40B4-BE49-F238E27FC236}">
                <a16:creationId xmlns:a16="http://schemas.microsoft.com/office/drawing/2014/main" id="{E825B643-4DB6-0721-72AD-56927F63C1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baseline="30000" dirty="0"/>
              <a:t>[3] </a:t>
            </a:r>
            <a:r>
              <a:rPr lang="en-US" altLang="ja-JP" dirty="0">
                <a:hlinkClick r:id="rId2"/>
              </a:rPr>
              <a:t>https://www.manabinoba.com/science/9720.html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7C122D8-9687-1570-BE6E-31CD78FB01F9}"/>
              </a:ext>
            </a:extLst>
          </p:cNvPr>
          <p:cNvSpPr txBox="1"/>
          <p:nvPr/>
        </p:nvSpPr>
        <p:spPr>
          <a:xfrm>
            <a:off x="1063639" y="1704443"/>
            <a:ext cx="146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同時に落下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8E75D50-B3C5-A0E9-E6D7-513BBAF24FC6}"/>
              </a:ext>
            </a:extLst>
          </p:cNvPr>
          <p:cNvSpPr txBox="1"/>
          <p:nvPr/>
        </p:nvSpPr>
        <p:spPr>
          <a:xfrm>
            <a:off x="3336926" y="5932038"/>
            <a:ext cx="260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途中で糸が切れる．</a:t>
            </a:r>
          </a:p>
        </p:txBody>
      </p: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DD142E2E-1356-7AD5-6512-2ACFD40E4544}"/>
              </a:ext>
            </a:extLst>
          </p:cNvPr>
          <p:cNvSpPr/>
          <p:nvPr/>
        </p:nvSpPr>
        <p:spPr>
          <a:xfrm>
            <a:off x="1290093" y="2549525"/>
            <a:ext cx="439713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4B5F411F-E4A0-626A-015B-4020A08D5E51}"/>
              </a:ext>
            </a:extLst>
          </p:cNvPr>
          <p:cNvSpPr/>
          <p:nvPr/>
        </p:nvSpPr>
        <p:spPr>
          <a:xfrm rot="10800000">
            <a:off x="1701818" y="2714239"/>
            <a:ext cx="439714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3" name="爆発: 8 pt 2">
            <a:extLst>
              <a:ext uri="{FF2B5EF4-FFF2-40B4-BE49-F238E27FC236}">
                <a16:creationId xmlns:a16="http://schemas.microsoft.com/office/drawing/2014/main" id="{3EC1F2FE-36F5-8ECE-777E-7A7669A08DE7}"/>
              </a:ext>
            </a:extLst>
          </p:cNvPr>
          <p:cNvSpPr/>
          <p:nvPr/>
        </p:nvSpPr>
        <p:spPr>
          <a:xfrm>
            <a:off x="1627218" y="4999403"/>
            <a:ext cx="336889" cy="297360"/>
          </a:xfrm>
          <a:prstGeom prst="irregularSeal1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F74C5C6-D7A2-0D61-3CF4-8FE05E5200D8}"/>
              </a:ext>
            </a:extLst>
          </p:cNvPr>
          <p:cNvGrpSpPr/>
          <p:nvPr/>
        </p:nvGrpSpPr>
        <p:grpSpPr>
          <a:xfrm>
            <a:off x="3612104" y="3651323"/>
            <a:ext cx="6269930" cy="1745770"/>
            <a:chOff x="3612103" y="3651323"/>
            <a:chExt cx="6293897" cy="1745770"/>
          </a:xfrm>
        </p:grpSpPr>
        <p:sp>
          <p:nvSpPr>
            <p:cNvPr id="24" name="テキスト プレースホルダー 1">
              <a:extLst>
                <a:ext uri="{FF2B5EF4-FFF2-40B4-BE49-F238E27FC236}">
                  <a16:creationId xmlns:a16="http://schemas.microsoft.com/office/drawing/2014/main" id="{2B660E09-61F5-3A51-5DA2-0E6B0FA739FF}"/>
                </a:ext>
              </a:extLst>
            </p:cNvPr>
            <p:cNvSpPr txBox="1">
              <a:spLocks/>
            </p:cNvSpPr>
            <p:nvPr/>
          </p:nvSpPr>
          <p:spPr>
            <a:xfrm>
              <a:off x="3612103" y="4260474"/>
              <a:ext cx="6293897" cy="1136619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60963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3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95325" indent="-190510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62038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6853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6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48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8129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8611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90930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3200" dirty="0">
                  <a:latin typeface="+mn-lt"/>
                </a:rPr>
                <a:t>2</a:t>
              </a:r>
              <a:r>
                <a:rPr lang="ja-JP" altLang="en-US" sz="3200" dirty="0">
                  <a:latin typeface="+mn-lt"/>
                </a:rPr>
                <a:t>つの物体を糸で繋いで落とせば</a:t>
              </a:r>
              <a:endParaRPr lang="en-US" altLang="ja-JP" sz="3200" dirty="0">
                <a:latin typeface="+mn-lt"/>
              </a:endParaRPr>
            </a:p>
            <a:p>
              <a:r>
                <a:rPr lang="ja-JP" altLang="en-US" sz="3200" dirty="0">
                  <a:latin typeface="+mn-lt"/>
                </a:rPr>
                <a:t>途中で糸が切れる？</a:t>
              </a:r>
            </a:p>
          </p:txBody>
        </p:sp>
        <p:sp>
          <p:nvSpPr>
            <p:cNvPr id="25" name="テキスト プレースホルダー 1">
              <a:extLst>
                <a:ext uri="{FF2B5EF4-FFF2-40B4-BE49-F238E27FC236}">
                  <a16:creationId xmlns:a16="http://schemas.microsoft.com/office/drawing/2014/main" id="{8E3E04FB-04FD-41A9-90FC-B7DDB10C10B7}"/>
                </a:ext>
              </a:extLst>
            </p:cNvPr>
            <p:cNvSpPr txBox="1">
              <a:spLocks/>
            </p:cNvSpPr>
            <p:nvPr/>
          </p:nvSpPr>
          <p:spPr>
            <a:xfrm>
              <a:off x="3612529" y="3651323"/>
              <a:ext cx="6293468" cy="44100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60963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kumimoji="1" sz="3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95325" indent="-190510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62038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6853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6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7648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81299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86114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90930" indent="-152408" algn="l" defTabSz="6096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kumimoji="1" sz="13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3200" dirty="0">
                  <a:latin typeface="+mn-lt"/>
                </a:rPr>
                <a:t>↓</a:t>
              </a:r>
              <a:endParaRPr lang="en-US" altLang="ja-JP" sz="3200" dirty="0">
                <a:latin typeface="+mn-lt"/>
              </a:endParaRPr>
            </a:p>
          </p:txBody>
        </p:sp>
      </p:grp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3E5DD23-8A83-76DF-D9D4-7EB65EF7BB90}"/>
              </a:ext>
            </a:extLst>
          </p:cNvPr>
          <p:cNvCxnSpPr>
            <a:cxnSpLocks/>
          </p:cNvCxnSpPr>
          <p:nvPr/>
        </p:nvCxnSpPr>
        <p:spPr>
          <a:xfrm flipH="1">
            <a:off x="402217" y="3152631"/>
            <a:ext cx="293470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B252B7C1-6A65-3863-DADA-0F5669998AE9}"/>
              </a:ext>
            </a:extLst>
          </p:cNvPr>
          <p:cNvSpPr/>
          <p:nvPr/>
        </p:nvSpPr>
        <p:spPr>
          <a:xfrm>
            <a:off x="1290093" y="2551766"/>
            <a:ext cx="439713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  <a:ln>
            <a:solidFill>
              <a:srgbClr val="172C5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63197FF1-FE4C-7738-D093-2416D1BFAC90}"/>
              </a:ext>
            </a:extLst>
          </p:cNvPr>
          <p:cNvSpPr/>
          <p:nvPr/>
        </p:nvSpPr>
        <p:spPr>
          <a:xfrm rot="10800000">
            <a:off x="1701818" y="2716480"/>
            <a:ext cx="439714" cy="263167"/>
          </a:xfrm>
          <a:custGeom>
            <a:avLst/>
            <a:gdLst>
              <a:gd name="connsiteX0" fmla="*/ 0 w 495300"/>
              <a:gd name="connsiteY0" fmla="*/ 323898 h 323898"/>
              <a:gd name="connsiteX1" fmla="*/ 298450 w 495300"/>
              <a:gd name="connsiteY1" fmla="*/ 48 h 323898"/>
              <a:gd name="connsiteX2" fmla="*/ 495300 w 495300"/>
              <a:gd name="connsiteY2" fmla="*/ 304848 h 32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323898">
                <a:moveTo>
                  <a:pt x="0" y="323898"/>
                </a:moveTo>
                <a:cubicBezTo>
                  <a:pt x="107950" y="163560"/>
                  <a:pt x="215900" y="3223"/>
                  <a:pt x="298450" y="48"/>
                </a:cubicBezTo>
                <a:cubicBezTo>
                  <a:pt x="381000" y="-3127"/>
                  <a:pt x="438150" y="150860"/>
                  <a:pt x="495300" y="304848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2637321-6008-9342-B1EA-CAD0BCA0F186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979646" y="3151645"/>
            <a:ext cx="0" cy="1115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C98AC31-1552-043A-611A-2C43B3C9C69C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608373" y="3146065"/>
            <a:ext cx="0" cy="209744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スライド番号プレースホルダー 7">
            <a:extLst>
              <a:ext uri="{FF2B5EF4-FFF2-40B4-BE49-F238E27FC236}">
                <a16:creationId xmlns:a16="http://schemas.microsoft.com/office/drawing/2014/main" id="{CDE351B9-A6CA-985D-F009-8DF22B8401D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20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2.22222E-6 L -1.28205E-6 0.442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10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7 3.7037E-6 L -2.5641E-7 0.4372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4.81481E-6 L 1.79487E-6 0.2523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6 0.00209 L -0.00016 0.2583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1280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4" grpId="0" animBg="1"/>
      <p:bldP spid="17" grpId="0" animBg="1"/>
      <p:bldP spid="16" grpId="0"/>
      <p:bldP spid="35" grpId="0"/>
      <p:bldP spid="2" grpId="0" animBg="1"/>
      <p:bldP spid="2" grpId="1" animBg="1"/>
      <p:bldP spid="9" grpId="0" animBg="1"/>
      <p:bldP spid="9" grpId="1" animBg="1"/>
      <p:bldP spid="3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E29F6E3-FD4E-66A4-460C-40301D481F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知りたいのは，</a:t>
            </a:r>
            <a:r>
              <a:rPr lang="ja-JP" altLang="en-US" sz="4400" dirty="0">
                <a:solidFill>
                  <a:schemeClr val="accent6"/>
                </a:solidFill>
              </a:rPr>
              <a:t>質量</a:t>
            </a:r>
            <a:r>
              <a:rPr kumimoji="1" lang="ja-JP" altLang="en-US" sz="4400" dirty="0">
                <a:solidFill>
                  <a:schemeClr val="accent6"/>
                </a:solidFill>
              </a:rPr>
              <a:t>によって落ちる時間が変わるの</a:t>
            </a:r>
            <a:r>
              <a:rPr lang="ja-JP" altLang="en-US" sz="4400" dirty="0">
                <a:solidFill>
                  <a:schemeClr val="accent6"/>
                </a:solidFill>
              </a:rPr>
              <a:t>か</a:t>
            </a:r>
            <a:r>
              <a:rPr lang="ja-JP" altLang="en-US" sz="4400" dirty="0"/>
              <a:t>．</a:t>
            </a:r>
            <a:endParaRPr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ja-JP" altLang="en-US" sz="4400" dirty="0"/>
              <a:t>質量以外の条件を合わせることで，</a:t>
            </a:r>
            <a:r>
              <a:rPr lang="ja-JP" altLang="en-US" sz="4400" dirty="0">
                <a:solidFill>
                  <a:schemeClr val="accent6"/>
                </a:solidFill>
              </a:rPr>
              <a:t>原因と結果の関係が明らか</a:t>
            </a:r>
            <a:r>
              <a:rPr lang="ja-JP" altLang="en-US" sz="4400" dirty="0"/>
              <a:t>になる．</a:t>
            </a:r>
            <a:endParaRPr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この実験方法を</a:t>
            </a:r>
            <a:r>
              <a:rPr kumimoji="1" lang="ja-JP" altLang="en-US" sz="4400" dirty="0">
                <a:solidFill>
                  <a:schemeClr val="accent6"/>
                </a:solidFill>
              </a:rPr>
              <a:t>対照実験</a:t>
            </a:r>
            <a:r>
              <a:rPr kumimoji="1" lang="ja-JP" altLang="en-US" sz="4400" dirty="0"/>
              <a:t>という．</a:t>
            </a:r>
            <a:endParaRPr kumimoji="1" lang="en-US" altLang="ja-JP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白い羽の方が，</a:t>
            </a:r>
            <a:r>
              <a:rPr kumimoji="1" lang="ja-JP" altLang="en-US" sz="4400" dirty="0">
                <a:solidFill>
                  <a:schemeClr val="accent6"/>
                </a:solidFill>
              </a:rPr>
              <a:t>空気抵抗があった</a:t>
            </a:r>
            <a:r>
              <a:rPr kumimoji="1" lang="ja-JP" altLang="en-US" sz="4400" dirty="0"/>
              <a:t>と考えられる．</a:t>
            </a:r>
            <a:endParaRPr kumimoji="1" lang="en-US" altLang="ja-JP" sz="44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4637F52-6122-FF78-9134-530A48121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実験は条件を合わせる必要がある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BA114DFE-0C1E-585D-2823-02AF9EF0500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37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00034846.mp4" descr="真空状態で鉄球と白い羽を同時に落下する動画">
            <a:hlinkClick r:id="" action="ppaction://media"/>
            <a:extLst>
              <a:ext uri="{FF2B5EF4-FFF2-40B4-BE49-F238E27FC236}">
                <a16:creationId xmlns:a16="http://schemas.microsoft.com/office/drawing/2014/main" id="{E8203420-D52B-9190-1320-8A2BDC24B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3818"/>
            <a:ext cx="9906000" cy="5572124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BBB01BBF-2DA1-ADCB-AAB6-AE41CC10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F0"/>
                </a:solidFill>
              </a:rPr>
              <a:t>ガリレオ</a:t>
            </a:r>
            <a:r>
              <a:rPr lang="ja-JP" altLang="en-US" dirty="0">
                <a:solidFill>
                  <a:srgbClr val="00B0F0"/>
                </a:solidFill>
              </a:rPr>
              <a:t>の疑問は正しかった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CACDF6-6F6B-8287-841D-8EEBA9658B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[5] </a:t>
            </a:r>
            <a:r>
              <a:rPr lang="en-US" altLang="ja-JP" dirty="0">
                <a:hlinkClick r:id="rId5"/>
              </a:rPr>
              <a:t>https://youtu.be/E43-CfukEgs?t=172</a:t>
            </a:r>
            <a:endParaRPr lang="en-US" altLang="ja-JP" dirty="0"/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78879279-EFB8-C449-1625-8E68765DF8C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24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D89E7-EA1D-2E96-5E2C-766E298A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5CFF12F2-80EF-D5B6-171F-646204971C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2"/>
            <a:ext cx="9906000" cy="3671380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大きい石と小さい石，</a:t>
            </a:r>
            <a:r>
              <a:rPr lang="ja-JP" altLang="en-US" dirty="0">
                <a:solidFill>
                  <a:schemeClr val="accent6"/>
                </a:solidFill>
              </a:rPr>
              <a:t>どちらが速く落ちる</a:t>
            </a:r>
            <a:r>
              <a:rPr lang="ja-JP" altLang="en-US" dirty="0"/>
              <a:t>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6A6DD10-E1D1-8846-F218-B79E55B9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質問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1BEC08B-92A3-BDB4-1D0E-DBE4DBD16E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https://forms.office.com/r/tUeTUf8WuQ</a:t>
            </a:r>
            <a:endParaRPr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CA62E4B-FD58-9E42-9DA9-351D14AFC190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同時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56D66850-8833-3919-19A6-9EFF0129C7E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83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48B0E-1ED4-777A-689F-9B787204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9FE2F535-5163-A7C2-7DA0-46003A7E72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2312064"/>
            <a:ext cx="9906000" cy="2233869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/>
              <a:t>風船の上に本を乗せたら，</a:t>
            </a:r>
            <a:r>
              <a:rPr lang="ja-JP" altLang="en-US" dirty="0">
                <a:solidFill>
                  <a:schemeClr val="accent6"/>
                </a:solidFill>
              </a:rPr>
              <a:t>風船は</a:t>
            </a:r>
            <a:r>
              <a:rPr lang="ja-JP" altLang="en-US" dirty="0"/>
              <a:t>どうなった？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B95EE75-A6FB-0F7B-8E15-2E189C75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実験考察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A5271BE-2BF1-DFB9-E1DB-DFA2B4538E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https://forms.office.com/r/aRzn5guZGF</a:t>
            </a:r>
            <a:endParaRPr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875C4D-6EDF-4B49-EB4C-3777C8B4CD8E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accent6"/>
                </a:solidFill>
              </a:rPr>
              <a:t>風船が本に与える力</a:t>
            </a:r>
            <a:r>
              <a:rPr kumimoji="1" lang="ja-JP" altLang="en-US" sz="3200" dirty="0"/>
              <a:t>についてまで考えられるとなお良い．</a:t>
            </a:r>
          </a:p>
        </p:txBody>
      </p:sp>
      <p:sp>
        <p:nvSpPr>
          <p:cNvPr id="12" name="正方形/長方形 11" descr="白い背景">
            <a:extLst>
              <a:ext uri="{FF2B5EF4-FFF2-40B4-BE49-F238E27FC236}">
                <a16:creationId xmlns:a16="http://schemas.microsoft.com/office/drawing/2014/main" id="{9204E4D4-7DB8-D2EB-4B31-3196D4D057A0}"/>
              </a:ext>
            </a:extLst>
          </p:cNvPr>
          <p:cNvSpPr/>
          <p:nvPr/>
        </p:nvSpPr>
        <p:spPr>
          <a:xfrm>
            <a:off x="0" y="4545933"/>
            <a:ext cx="9906000" cy="1944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17AD5A9-9237-FF7F-CB9C-9FB66B53B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83" y="3429000"/>
            <a:ext cx="3061232" cy="3061232"/>
          </a:xfrm>
          <a:prstGeom prst="rect">
            <a:avLst/>
          </a:prstGeom>
        </p:spPr>
      </p:pic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489BC7CF-0CCF-B004-4453-477F58FE6CF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51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7 1.48148E-6 L -2.5641E-7 -0.1627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9C9B4-31F7-94D1-96FF-5224CE61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5E38F804-9458-CC01-C693-891E7CCBA45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58258404-BC48-E340-20FA-CC1CEDC6349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6600" dirty="0"/>
              <a:t>風船の上に本を乗せて，</a:t>
            </a:r>
            <a:r>
              <a:rPr lang="ja-JP" altLang="en-US" sz="6600" dirty="0">
                <a:solidFill>
                  <a:schemeClr val="accent6"/>
                </a:solidFill>
              </a:rPr>
              <a:t>風船にかかる力</a:t>
            </a:r>
            <a:r>
              <a:rPr lang="ja-JP" altLang="en-US" sz="6600" dirty="0"/>
              <a:t>を考えた．</a:t>
            </a:r>
            <a:endParaRPr lang="en-US" altLang="ja-JP" sz="66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6822FD4-FFD9-C8F8-7031-8F7DC303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前回の実験</a:t>
            </a:r>
          </a:p>
        </p:txBody>
      </p:sp>
    </p:spTree>
    <p:extLst>
      <p:ext uri="{BB962C8B-B14F-4D97-AF65-F5344CB8AC3E}">
        <p14:creationId xmlns:p14="http://schemas.microsoft.com/office/powerpoint/2010/main" val="184850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アドイン 7" title="Forms">
                <a:extLst>
                  <a:ext uri="{FF2B5EF4-FFF2-40B4-BE49-F238E27FC236}">
                    <a16:creationId xmlns:a16="http://schemas.microsoft.com/office/drawing/2014/main" id="{041BB682-8A73-B67E-FB99-2D87C53A9A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719688"/>
              <a:ext cx="9906000" cy="613831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アドイン 7" title="Forms">
                <a:extLst>
                  <a:ext uri="{FF2B5EF4-FFF2-40B4-BE49-F238E27FC236}">
                    <a16:creationId xmlns:a16="http://schemas.microsoft.com/office/drawing/2014/main" id="{041BB682-8A73-B67E-FB99-2D87C53A9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19688"/>
                <a:ext cx="9906000" cy="613831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タイトル 2">
            <a:extLst>
              <a:ext uri="{FF2B5EF4-FFF2-40B4-BE49-F238E27FC236}">
                <a16:creationId xmlns:a16="http://schemas.microsoft.com/office/drawing/2014/main" id="{269EBE00-16AD-7EB5-2704-4038198F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F0"/>
                </a:solidFill>
              </a:rPr>
              <a:t>実験考察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C3875484-4ED8-B9A2-2E77-9347102D35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10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2B33-50C8-3124-E7A3-F61A7B07A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AC9A3A2-F6BA-93AB-4A3E-BFA8E61331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ja-JP" altLang="en-US" sz="11500" dirty="0"/>
              <a:t>力は</a:t>
            </a:r>
            <a:r>
              <a:rPr lang="ja-JP" altLang="en-US" sz="11500" dirty="0">
                <a:solidFill>
                  <a:schemeClr val="accent6"/>
                </a:solidFill>
              </a:rPr>
              <a:t>物体を</a:t>
            </a:r>
            <a:endParaRPr lang="en-US" altLang="ja-JP" sz="115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ja-JP" altLang="en-US" sz="11500" dirty="0">
                <a:solidFill>
                  <a:schemeClr val="accent6"/>
                </a:solidFill>
              </a:rPr>
              <a:t>支える</a:t>
            </a:r>
            <a:r>
              <a:rPr lang="ja-JP" altLang="en-US" sz="11500" dirty="0"/>
              <a:t>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5FE8114-A058-3B8F-957A-BB283A6B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力</a:t>
            </a:r>
            <a:r>
              <a:rPr kumimoji="1" lang="ja-JP" altLang="en-US" dirty="0"/>
              <a:t>の性質 </a:t>
            </a:r>
            <a:r>
              <a:rPr kumimoji="1" lang="en-US" altLang="ja-JP" dirty="0"/>
              <a:t>No. 3</a:t>
            </a:r>
            <a:endParaRPr kumimoji="1" lang="ja-JP" altLang="en-US" dirty="0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D7A8A3FF-5AFD-3EE2-43B8-535FB6733B4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1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FD082B89-E445-87CB-6011-76B945BB0DF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96551" indent="-696551">
              <a:buFont typeface="Arial" panose="020B0604020202020204" pitchFamily="34" charset="0"/>
              <a:buChar char="•"/>
            </a:pPr>
            <a:r>
              <a:rPr lang="en-US" altLang="ja-JP" dirty="0"/>
              <a:t>1</a:t>
            </a:r>
            <a:r>
              <a:rPr lang="ja-JP" altLang="en-US" dirty="0"/>
              <a:t>つの物体がもう一方の物体に力を加えると，</a:t>
            </a:r>
            <a:r>
              <a:rPr lang="ja-JP" altLang="en-US" dirty="0">
                <a:solidFill>
                  <a:schemeClr val="accent6"/>
                </a:solidFill>
              </a:rPr>
              <a:t>同じ大きさ</a:t>
            </a:r>
            <a:r>
              <a:rPr lang="ja-JP" altLang="en-US" dirty="0"/>
              <a:t>，</a:t>
            </a:r>
            <a:r>
              <a:rPr lang="ja-JP" altLang="en-US" dirty="0">
                <a:solidFill>
                  <a:schemeClr val="accent6"/>
                </a:solidFill>
              </a:rPr>
              <a:t>逆向きの力</a:t>
            </a:r>
            <a:r>
              <a:rPr lang="ja-JP" altLang="en-US" dirty="0"/>
              <a:t>がはたらく．</a:t>
            </a:r>
            <a:endParaRPr lang="en-US" altLang="ja-JP" dirty="0"/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dirty="0"/>
              <a:t>これを</a:t>
            </a:r>
            <a:r>
              <a:rPr lang="ja-JP" altLang="en-US" dirty="0">
                <a:solidFill>
                  <a:schemeClr val="accent6"/>
                </a:solidFill>
              </a:rPr>
              <a:t>作用・反作用の法則</a:t>
            </a:r>
            <a:r>
              <a:rPr lang="ja-JP" altLang="en-US" dirty="0"/>
              <a:t>という．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53FC94F0-05E7-1887-2C92-444E785E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目には目を，歯には歯を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64DFB760-E133-782D-7A95-AAD6968671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2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4D1CF-5C56-3374-07AD-EF13D5D0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横から見た足のイラスト">
            <a:extLst>
              <a:ext uri="{FF2B5EF4-FFF2-40B4-BE49-F238E27FC236}">
                <a16:creationId xmlns:a16="http://schemas.microsoft.com/office/drawing/2014/main" id="{4595F8C4-115F-13C5-8D95-2EDE00B82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1309">
            <a:off x="6537744" y="1821366"/>
            <a:ext cx="2304317" cy="230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C58E1CA1-6BE4-292F-731A-E93C94FA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なぜ</a:t>
            </a:r>
            <a:r>
              <a:rPr lang="ja-JP" altLang="en-US" dirty="0">
                <a:solidFill>
                  <a:srgbClr val="00B0F0"/>
                </a:solidFill>
              </a:rPr>
              <a:t>前に進める</a:t>
            </a:r>
            <a:r>
              <a:rPr lang="ja-JP" altLang="en-US" dirty="0"/>
              <a:t>のか？</a:t>
            </a:r>
            <a:endParaRPr kumimoji="1" lang="ja-JP" alt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8375890-C52F-503D-4205-C3F67FF68F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3"/>
              </a:rPr>
              <a:t>https://www.irasutoya.com</a:t>
            </a:r>
            <a:endParaRPr lang="ja-JP" altLang="en-US" dirty="0"/>
          </a:p>
        </p:txBody>
      </p:sp>
      <p:pic>
        <p:nvPicPr>
          <p:cNvPr id="2" name="Picture 2" descr="走る男の子のイラスト">
            <a:extLst>
              <a:ext uri="{FF2B5EF4-FFF2-40B4-BE49-F238E27FC236}">
                <a16:creationId xmlns:a16="http://schemas.microsoft.com/office/drawing/2014/main" id="{F39DB88A-9CA2-5438-6AF1-8E9C18B1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768" y="1099415"/>
            <a:ext cx="2820259" cy="42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74B54A7-CAA7-59DA-0FE9-18F068CB2B31}"/>
              </a:ext>
            </a:extLst>
          </p:cNvPr>
          <p:cNvSpPr/>
          <p:nvPr/>
        </p:nvSpPr>
        <p:spPr>
          <a:xfrm>
            <a:off x="4551338" y="4904626"/>
            <a:ext cx="4471467" cy="524261"/>
          </a:xfrm>
          <a:prstGeom prst="rect">
            <a:avLst/>
          </a:prstGeom>
          <a:gradFill flip="none" rotWithShape="1">
            <a:gsLst>
              <a:gs pos="0">
                <a:srgbClr val="996633">
                  <a:tint val="66000"/>
                  <a:satMod val="160000"/>
                </a:srgbClr>
              </a:gs>
              <a:gs pos="50000">
                <a:srgbClr val="996633">
                  <a:tint val="44500"/>
                  <a:satMod val="160000"/>
                </a:srgbClr>
              </a:gs>
              <a:gs pos="100000">
                <a:srgbClr val="99663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996633"/>
                </a:solidFill>
              </a:rPr>
              <a:t>地面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B130C52-59AE-5D5F-B076-5C4C28CE3B07}"/>
              </a:ext>
            </a:extLst>
          </p:cNvPr>
          <p:cNvCxnSpPr>
            <a:cxnSpLocks/>
          </p:cNvCxnSpPr>
          <p:nvPr/>
        </p:nvCxnSpPr>
        <p:spPr>
          <a:xfrm flipH="1">
            <a:off x="5272795" y="4875201"/>
            <a:ext cx="1063838" cy="112972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81D4EE3-6B55-71F5-F84E-0495BB3C5D40}"/>
              </a:ext>
            </a:extLst>
          </p:cNvPr>
          <p:cNvCxnSpPr>
            <a:cxnSpLocks/>
          </p:cNvCxnSpPr>
          <p:nvPr/>
        </p:nvCxnSpPr>
        <p:spPr>
          <a:xfrm flipH="1">
            <a:off x="6365387" y="3745962"/>
            <a:ext cx="1064393" cy="116525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CA79665-5009-1751-9667-44AE0B79805B}"/>
              </a:ext>
            </a:extLst>
          </p:cNvPr>
          <p:cNvSpPr/>
          <p:nvPr/>
        </p:nvSpPr>
        <p:spPr>
          <a:xfrm>
            <a:off x="529484" y="4387422"/>
            <a:ext cx="839877" cy="657742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600" dirty="0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39DA59A-8849-D298-D20D-5915025EB5C7}"/>
              </a:ext>
            </a:extLst>
          </p:cNvPr>
          <p:cNvCxnSpPr>
            <a:cxnSpLocks/>
          </p:cNvCxnSpPr>
          <p:nvPr/>
        </p:nvCxnSpPr>
        <p:spPr>
          <a:xfrm flipV="1">
            <a:off x="1369359" y="1878751"/>
            <a:ext cx="4872878" cy="250867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E5BCB5F-64D2-9364-8284-DB449A0EF51E}"/>
              </a:ext>
            </a:extLst>
          </p:cNvPr>
          <p:cNvCxnSpPr>
            <a:cxnSpLocks/>
          </p:cNvCxnSpPr>
          <p:nvPr/>
        </p:nvCxnSpPr>
        <p:spPr>
          <a:xfrm>
            <a:off x="1369361" y="5045166"/>
            <a:ext cx="4950757" cy="153492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EF16F98-2CB5-0419-751C-DCA13AE79D1D}"/>
              </a:ext>
            </a:extLst>
          </p:cNvPr>
          <p:cNvSpPr/>
          <p:nvPr/>
        </p:nvSpPr>
        <p:spPr>
          <a:xfrm>
            <a:off x="4494306" y="3127922"/>
            <a:ext cx="1356922" cy="4001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ja-JP" altLang="en-US" sz="2800" dirty="0">
                <a:solidFill>
                  <a:schemeClr val="accent1"/>
                </a:solidFill>
              </a:rPr>
              <a:t>反作用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0DDB93E-D1AF-A299-AAC0-158F101407DE}"/>
              </a:ext>
            </a:extLst>
          </p:cNvPr>
          <p:cNvSpPr/>
          <p:nvPr/>
        </p:nvSpPr>
        <p:spPr>
          <a:xfrm>
            <a:off x="6883066" y="5714097"/>
            <a:ext cx="1152033" cy="4001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accent6"/>
                </a:solidFill>
              </a:rPr>
              <a:t>作用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1C190FC-9C99-356F-6D41-CC39AF2C4E9F}"/>
              </a:ext>
            </a:extLst>
          </p:cNvPr>
          <p:cNvSpPr/>
          <p:nvPr/>
        </p:nvSpPr>
        <p:spPr>
          <a:xfrm>
            <a:off x="3441538" y="2368995"/>
            <a:ext cx="1152033" cy="4001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accent6"/>
                </a:solidFill>
              </a:rPr>
              <a:t>拡大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E0545E-B316-652F-5E46-586DC2894F7F}"/>
              </a:ext>
            </a:extLst>
          </p:cNvPr>
          <p:cNvSpPr/>
          <p:nvPr/>
        </p:nvSpPr>
        <p:spPr>
          <a:xfrm>
            <a:off x="6881361" y="6113489"/>
            <a:ext cx="2141444" cy="471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地面を蹴る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E5537D8-3972-BF13-FF2C-01DD07532531}"/>
              </a:ext>
            </a:extLst>
          </p:cNvPr>
          <p:cNvSpPr/>
          <p:nvPr/>
        </p:nvSpPr>
        <p:spPr>
          <a:xfrm>
            <a:off x="3712948" y="3525030"/>
            <a:ext cx="2141444" cy="10346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/>
              <a:t>地面が足を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押し返す</a:t>
            </a:r>
          </a:p>
        </p:txBody>
      </p:sp>
      <p:sp>
        <p:nvSpPr>
          <p:cNvPr id="5" name="スライド番号プレースホルダー 7">
            <a:extLst>
              <a:ext uri="{FF2B5EF4-FFF2-40B4-BE49-F238E27FC236}">
                <a16:creationId xmlns:a16="http://schemas.microsoft.com/office/drawing/2014/main" id="{0FB31824-9D07-FC81-7B97-816FCE58013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4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5128E-6 -4.81481E-6 L -0.06298 0.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7" y="50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98 0.1 L -2.05128E-6 -4.81481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1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19" grpId="1" animBg="1"/>
      <p:bldP spid="19" grpId="2" animBg="1"/>
      <p:bldP spid="19" grpId="3" animBg="1"/>
      <p:bldP spid="19" grpId="4" animBg="1"/>
      <p:bldP spid="26" grpId="0" animBg="1"/>
      <p:bldP spid="27" grpId="0"/>
      <p:bldP spid="28" grpId="0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1CC51AA-40E6-1B9B-1BCA-FF4B026ED7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dirty="0"/>
              <a:t>力は物体で全体にはたらいているが，</a:t>
            </a:r>
            <a:r>
              <a:rPr lang="en-US" altLang="ja-JP" dirty="0">
                <a:solidFill>
                  <a:schemeClr val="accent6"/>
                </a:solidFill>
              </a:rPr>
              <a:t>1</a:t>
            </a:r>
            <a:r>
              <a:rPr lang="ja-JP" altLang="en-US" dirty="0">
                <a:solidFill>
                  <a:schemeClr val="accent6"/>
                </a:solidFill>
              </a:rPr>
              <a:t>本の矢印</a:t>
            </a:r>
            <a:r>
              <a:rPr lang="ja-JP" altLang="en-US" dirty="0"/>
              <a:t>で表現する．</a:t>
            </a:r>
            <a:endParaRPr lang="en-US" altLang="ja-JP" dirty="0"/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dirty="0"/>
              <a:t>矢印の始点は</a:t>
            </a:r>
            <a:r>
              <a:rPr lang="ja-JP" altLang="en-US" dirty="0">
                <a:solidFill>
                  <a:schemeClr val="accent6"/>
                </a:solidFill>
              </a:rPr>
              <a:t>作用点</a:t>
            </a:r>
            <a:r>
              <a:rPr lang="ja-JP" altLang="en-US" dirty="0"/>
              <a:t>，向きは</a:t>
            </a:r>
            <a:r>
              <a:rPr lang="ja-JP" altLang="en-US" dirty="0">
                <a:solidFill>
                  <a:schemeClr val="accent6"/>
                </a:solidFill>
              </a:rPr>
              <a:t>力の向き</a:t>
            </a:r>
            <a:r>
              <a:rPr lang="ja-JP" altLang="en-US" dirty="0"/>
              <a:t>，長さは</a:t>
            </a:r>
            <a:r>
              <a:rPr lang="ja-JP" altLang="en-US" dirty="0">
                <a:solidFill>
                  <a:schemeClr val="accent6"/>
                </a:solidFill>
              </a:rPr>
              <a:t>力の大きさ</a:t>
            </a:r>
            <a:r>
              <a:rPr lang="ja-JP" altLang="en-US" dirty="0"/>
              <a:t>を表している．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DE1B5AB-42D8-D0AA-AE7C-DE3BEAE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力は矢印である</a:t>
            </a:r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951AA84C-A185-94F4-B677-73943DC040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13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24A73-44C4-DB26-6DBA-38F80EEC7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りんごのイラスト（フルーツ）">
            <a:extLst>
              <a:ext uri="{FF2B5EF4-FFF2-40B4-BE49-F238E27FC236}">
                <a16:creationId xmlns:a16="http://schemas.microsoft.com/office/drawing/2014/main" id="{E2888819-BEA1-C6B3-3659-E1D0CEAB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910" y="817863"/>
            <a:ext cx="1031583" cy="107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5A7B65-0AD4-462F-8A94-811AF9B7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力は</a:t>
            </a:r>
            <a:r>
              <a:rPr lang="ja-JP" altLang="en-US" dirty="0">
                <a:solidFill>
                  <a:srgbClr val="00B0F0"/>
                </a:solidFill>
              </a:rPr>
              <a:t>矢印</a:t>
            </a:r>
            <a:r>
              <a:rPr lang="ja-JP" altLang="en-US" dirty="0"/>
              <a:t>である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E419DD-B01B-D63C-A34B-DE26227337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3"/>
              </a:rPr>
              <a:t>https://www.irasutoya.com</a:t>
            </a:r>
            <a:endParaRPr lang="ja-JP" altLang="en-US" dirty="0"/>
          </a:p>
        </p:txBody>
      </p:sp>
      <p:pic>
        <p:nvPicPr>
          <p:cNvPr id="5" name="Picture 6" descr="地球のイラスト（惑星）">
            <a:extLst>
              <a:ext uri="{FF2B5EF4-FFF2-40B4-BE49-F238E27FC236}">
                <a16:creationId xmlns:a16="http://schemas.microsoft.com/office/drawing/2014/main" id="{1606DA2D-01FC-2B2B-B411-0C7D2738A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43" y="3505200"/>
            <a:ext cx="3061430" cy="30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りんごのイラスト（フルーツ）">
            <a:extLst>
              <a:ext uri="{FF2B5EF4-FFF2-40B4-BE49-F238E27FC236}">
                <a16:creationId xmlns:a16="http://schemas.microsoft.com/office/drawing/2014/main" id="{0F11789A-B7BF-BC71-A1F3-C12796FA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263" y="817861"/>
            <a:ext cx="1031590" cy="10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2D29B9EC-EFA4-683F-A4CA-97D1FE4439B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24058" y="1386541"/>
            <a:ext cx="0" cy="211865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吹き出し: 円形 9">
            <a:extLst>
              <a:ext uri="{FF2B5EF4-FFF2-40B4-BE49-F238E27FC236}">
                <a16:creationId xmlns:a16="http://schemas.microsoft.com/office/drawing/2014/main" id="{69D47EB6-0182-C20B-FDE4-5FFAA3234EC5}"/>
              </a:ext>
            </a:extLst>
          </p:cNvPr>
          <p:cNvSpPr/>
          <p:nvPr/>
        </p:nvSpPr>
        <p:spPr>
          <a:xfrm>
            <a:off x="2234121" y="1867129"/>
            <a:ext cx="1898557" cy="906824"/>
          </a:xfrm>
          <a:prstGeom prst="wedgeEllipseCallout">
            <a:avLst>
              <a:gd name="adj1" fmla="val 70277"/>
              <a:gd name="adj2" fmla="val -870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925"/>
              <a:t>作用点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00F2D86-36B7-64D4-628A-F978BFEC4E69}"/>
              </a:ext>
            </a:extLst>
          </p:cNvPr>
          <p:cNvGrpSpPr/>
          <p:nvPr/>
        </p:nvGrpSpPr>
        <p:grpSpPr>
          <a:xfrm>
            <a:off x="5863288" y="1386541"/>
            <a:ext cx="2562144" cy="2118659"/>
            <a:chOff x="5688995" y="1578652"/>
            <a:chExt cx="2562144" cy="1723347"/>
          </a:xfrm>
        </p:grpSpPr>
        <p:sp>
          <p:nvSpPr>
            <p:cNvPr id="11" name="右中かっこ 10">
              <a:extLst>
                <a:ext uri="{FF2B5EF4-FFF2-40B4-BE49-F238E27FC236}">
                  <a16:creationId xmlns:a16="http://schemas.microsoft.com/office/drawing/2014/main" id="{0EF9FFED-84F8-BC60-5B27-F0A453D03410}"/>
                </a:ext>
              </a:extLst>
            </p:cNvPr>
            <p:cNvSpPr/>
            <p:nvPr/>
          </p:nvSpPr>
          <p:spPr>
            <a:xfrm>
              <a:off x="5688995" y="1578652"/>
              <a:ext cx="453977" cy="1723347"/>
            </a:xfrm>
            <a:prstGeom prst="rightBrace">
              <a:avLst>
                <a:gd name="adj1" fmla="val 30795"/>
                <a:gd name="adj2" fmla="val 5000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975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872E3EB1-9BF4-844F-B875-BDB54980A26A}"/>
                </a:ext>
              </a:extLst>
            </p:cNvPr>
            <p:cNvSpPr txBox="1"/>
            <p:nvPr/>
          </p:nvSpPr>
          <p:spPr>
            <a:xfrm>
              <a:off x="6204783" y="2117341"/>
              <a:ext cx="2046356" cy="54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925" dirty="0"/>
                <a:t>力の大きさ</a:t>
              </a:r>
            </a:p>
          </p:txBody>
        </p:sp>
      </p:grp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FA9F2C2F-59EC-88D3-525D-29FC914572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60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69231E-7 4.81481E-6 L 7.69231E-7 0.25023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9CA9F9-6433-9392-C23B-1A5C66BB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復習問題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9C1604A-C13B-D54A-A69C-A1BC8D08C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949202"/>
            <a:ext cx="3981450" cy="581025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ja-JP" altLang="en-US" sz="4000" dirty="0">
                <a:solidFill>
                  <a:schemeClr val="accent6"/>
                </a:solidFill>
              </a:rPr>
              <a:t>復習問題</a:t>
            </a:r>
            <a:r>
              <a:rPr lang="ja-JP" altLang="en-US" sz="4000" dirty="0"/>
              <a:t>です．</a:t>
            </a:r>
            <a:endParaRPr lang="en-US" altLang="ja-JP" sz="4000" dirty="0"/>
          </a:p>
          <a:p>
            <a:pPr>
              <a:lnSpc>
                <a:spcPct val="150000"/>
              </a:lnSpc>
            </a:pPr>
            <a:r>
              <a:rPr kumimoji="1" lang="ja-JP" altLang="en-US" sz="4000" dirty="0"/>
              <a:t>右の</a:t>
            </a:r>
            <a:r>
              <a:rPr kumimoji="1" lang="en-US" altLang="ja-JP" sz="4000" dirty="0"/>
              <a:t>QR</a:t>
            </a:r>
            <a:r>
              <a:rPr kumimoji="1" lang="ja-JP" altLang="en-US" sz="4000" dirty="0"/>
              <a:t>コードから各自回答して下さい．</a:t>
            </a:r>
            <a:endParaRPr kumimoji="1" lang="en-US" altLang="ja-JP" sz="4000" dirty="0"/>
          </a:p>
          <a:p>
            <a:pPr>
              <a:lnSpc>
                <a:spcPct val="150000"/>
              </a:lnSpc>
            </a:pPr>
            <a:r>
              <a:rPr lang="ja-JP" altLang="en-US" sz="4000" dirty="0"/>
              <a:t>制限時間：</a:t>
            </a:r>
            <a:r>
              <a:rPr lang="en-US" altLang="ja-JP" sz="4000" dirty="0">
                <a:solidFill>
                  <a:schemeClr val="accent6"/>
                </a:solidFill>
              </a:rPr>
              <a:t>3</a:t>
            </a:r>
            <a:r>
              <a:rPr lang="ja-JP" altLang="en-US" sz="4000" dirty="0">
                <a:solidFill>
                  <a:schemeClr val="accent6"/>
                </a:solidFill>
              </a:rPr>
              <a:t>分</a:t>
            </a:r>
            <a:endParaRPr kumimoji="1" lang="ja-JP" altLang="en-US" sz="4000" dirty="0">
              <a:solidFill>
                <a:schemeClr val="accent6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B53A804-53B1-09E9-C5B1-2DFC4A27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949202"/>
            <a:ext cx="5810250" cy="5810250"/>
          </a:xfrm>
          <a:prstGeom prst="rect">
            <a:avLst/>
          </a:prstGeom>
        </p:spPr>
      </p:pic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C526AB21-CDBE-723C-E6B4-41719C26DC7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0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アドイン 7" title="Forms">
                <a:extLst>
                  <a:ext uri="{FF2B5EF4-FFF2-40B4-BE49-F238E27FC236}">
                    <a16:creationId xmlns:a16="http://schemas.microsoft.com/office/drawing/2014/main" id="{F8F73D6C-79DD-65BD-4815-1E41D7B431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719689"/>
              <a:ext cx="9906000" cy="613830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アドイン 7" title="Forms">
                <a:extLst>
                  <a:ext uri="{FF2B5EF4-FFF2-40B4-BE49-F238E27FC236}">
                    <a16:creationId xmlns:a16="http://schemas.microsoft.com/office/drawing/2014/main" id="{F8F73D6C-79DD-65BD-4815-1E41D7B43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719689"/>
                <a:ext cx="9906000" cy="613830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タイトル 2">
            <a:extLst>
              <a:ext uri="{FF2B5EF4-FFF2-40B4-BE49-F238E27FC236}">
                <a16:creationId xmlns:a16="http://schemas.microsoft.com/office/drawing/2014/main" id="{931F278A-083E-E33F-2A1E-7CE1BB1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solidFill>
                  <a:srgbClr val="00B0F0"/>
                </a:solidFill>
              </a:rPr>
              <a:t>復習問題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96E8F23B-DE77-704A-DE77-6574159D875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43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E2CB-6D82-C235-A296-125CEF3A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FF4496C-AF1B-F982-FC65-B2C55CA444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0"/>
            <a:ext cx="9906000" cy="3671381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力は</a:t>
            </a:r>
            <a:r>
              <a:rPr lang="ja-JP" altLang="en-US" dirty="0">
                <a:solidFill>
                  <a:schemeClr val="accent6"/>
                </a:solidFill>
              </a:rPr>
              <a:t>物体に</a:t>
            </a:r>
            <a:r>
              <a:rPr lang="ja-JP" altLang="en-US" dirty="0"/>
              <a:t>どのような「はたらき」をするか</a:t>
            </a:r>
            <a:r>
              <a:rPr lang="en-US" altLang="ja-JP" dirty="0"/>
              <a:t>1</a:t>
            </a:r>
            <a:r>
              <a:rPr lang="ja-JP" altLang="en-US" dirty="0"/>
              <a:t>つ答えよ．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CF836CA-D3D9-AC89-B8BF-AC98D7D4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277F6E2-CDEA-4B95-FE36-EC76CEA8C0FC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形を変える，動きを変える，支える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1E7BDEE4-5FB2-69CE-56D9-237AAF4DAB8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81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15046-2805-D4B9-346E-0C5BC9CF7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7BE23CD-C740-DD45-8B53-A7BDA3A592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1"/>
            <a:ext cx="9906000" cy="3671381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solidFill>
                  <a:schemeClr val="accent6"/>
                </a:solidFill>
              </a:rPr>
              <a:t>物体間の接触以外</a:t>
            </a:r>
            <a:r>
              <a:rPr lang="ja-JP" altLang="en-US" dirty="0"/>
              <a:t>で力が「はたらく」ことはあるか答えよ．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F592285-7EDE-8E3B-1365-3C10BDF2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25DBB1-8E2D-0F96-9353-5C6BBBC12B0B}"/>
              </a:ext>
            </a:extLst>
          </p:cNvPr>
          <p:cNvSpPr/>
          <p:nvPr/>
        </p:nvSpPr>
        <p:spPr>
          <a:xfrm>
            <a:off x="731221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ある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0A92517E-343A-B7FB-2372-26C8F539E4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0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割れた風船">
            <a:extLst>
              <a:ext uri="{FF2B5EF4-FFF2-40B4-BE49-F238E27FC236}">
                <a16:creationId xmlns:a16="http://schemas.microsoft.com/office/drawing/2014/main" id="{1E20A4A0-D9AB-E96F-6B75-AD4F669A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35" y="2778953"/>
            <a:ext cx="3424305" cy="3134556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8722E653-BAB6-A4BF-D092-E5CC28A9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F0"/>
                </a:solidFill>
              </a:rPr>
              <a:t>実験</a:t>
            </a:r>
            <a:r>
              <a:rPr kumimoji="1" lang="en-US" altLang="ja-JP" dirty="0">
                <a:solidFill>
                  <a:srgbClr val="00B0F0"/>
                </a:solidFill>
              </a:rPr>
              <a:t>1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2015FD3-15AE-765B-4EFF-F7EE96AFD6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3"/>
              </a:rPr>
              <a:t>https://www.irasutoya.com</a:t>
            </a:r>
            <a:endParaRPr lang="ja-JP" altLang="en-US" dirty="0"/>
          </a:p>
        </p:txBody>
      </p:sp>
      <p:pic>
        <p:nvPicPr>
          <p:cNvPr id="14" name="図 13" descr="風船">
            <a:extLst>
              <a:ext uri="{FF2B5EF4-FFF2-40B4-BE49-F238E27FC236}">
                <a16:creationId xmlns:a16="http://schemas.microsoft.com/office/drawing/2014/main" id="{97FDA568-A628-C018-B350-B03365FB1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9786">
            <a:off x="3503889" y="3030425"/>
            <a:ext cx="2898222" cy="2898222"/>
          </a:xfrm>
          <a:prstGeom prst="rect">
            <a:avLst/>
          </a:prstGeom>
        </p:spPr>
      </p:pic>
      <p:pic>
        <p:nvPicPr>
          <p:cNvPr id="17" name="図 16" descr="本">
            <a:extLst>
              <a:ext uri="{FF2B5EF4-FFF2-40B4-BE49-F238E27FC236}">
                <a16:creationId xmlns:a16="http://schemas.microsoft.com/office/drawing/2014/main" id="{85FD248E-DEE9-CE2E-4859-C7226B5D3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1863" y="398316"/>
            <a:ext cx="1762272" cy="3388985"/>
          </a:xfrm>
          <a:prstGeom prst="rect">
            <a:avLst/>
          </a:prstGeom>
        </p:spPr>
      </p:pic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AC174F34-F535-71D0-9095-18BCFEF714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1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2046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3615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3BCD-D41A-8425-766A-25EA8FD69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6CA286C-D650-AD9B-1655-8E429B2323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2"/>
            <a:ext cx="9906000" cy="367138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接触しなくともはたらく</a:t>
            </a:r>
            <a:r>
              <a:rPr lang="ja-JP" altLang="en-US" dirty="0">
                <a:solidFill>
                  <a:schemeClr val="accent6"/>
                </a:solidFill>
              </a:rPr>
              <a:t>具体的な力</a:t>
            </a:r>
            <a:r>
              <a:rPr lang="ja-JP" altLang="en-US" dirty="0"/>
              <a:t>は何か</a:t>
            </a:r>
            <a:r>
              <a:rPr lang="en-US" altLang="ja-JP" dirty="0"/>
              <a:t>1</a:t>
            </a:r>
            <a:r>
              <a:rPr lang="ja-JP" altLang="en-US" dirty="0"/>
              <a:t>つ答えよ．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AC834C0-777C-883B-48BB-78D4EC79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41E8F8-CF02-D527-54E7-1E90DC16A1CF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万有引力（重力），静電気力，磁力</a:t>
            </a:r>
          </a:p>
        </p:txBody>
      </p:sp>
      <p:sp>
        <p:nvSpPr>
          <p:cNvPr id="4" name="スライド番号プレースホルダー 7">
            <a:extLst>
              <a:ext uri="{FF2B5EF4-FFF2-40B4-BE49-F238E27FC236}">
                <a16:creationId xmlns:a16="http://schemas.microsoft.com/office/drawing/2014/main" id="{E48F288B-D56B-0B74-E4E2-084C753ACB6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8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AEAC1-DF7A-8291-13E8-501837A2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AAF524-0F41-297F-2316-786C7B756C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2"/>
            <a:ext cx="9906000" cy="367138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力がつり合うときの</a:t>
            </a:r>
            <a:r>
              <a:rPr lang="en-US" altLang="ja-JP" dirty="0">
                <a:solidFill>
                  <a:schemeClr val="accent6"/>
                </a:solidFill>
              </a:rPr>
              <a:t>2</a:t>
            </a:r>
            <a:r>
              <a:rPr lang="ja-JP" altLang="en-US" dirty="0">
                <a:solidFill>
                  <a:schemeClr val="accent6"/>
                </a:solidFill>
              </a:rPr>
              <a:t>力の関係</a:t>
            </a:r>
            <a:r>
              <a:rPr lang="ja-JP" altLang="en-US" dirty="0"/>
              <a:t>を</a:t>
            </a:r>
            <a:r>
              <a:rPr lang="en-US" altLang="ja-JP" dirty="0"/>
              <a:t>1</a:t>
            </a:r>
            <a:r>
              <a:rPr lang="ja-JP" altLang="en-US" dirty="0"/>
              <a:t>つ答えよ．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C3EEEC5-9228-BE6E-21AC-39D9779C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B19A914-E66B-EEA6-4C42-1D8AA1C2C6EB}"/>
              </a:ext>
            </a:extLst>
          </p:cNvPr>
          <p:cNvSpPr/>
          <p:nvPr/>
        </p:nvSpPr>
        <p:spPr>
          <a:xfrm>
            <a:off x="731222" y="4866512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一直線上，逆向き，大きさが等しい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B07B8AD4-76C8-FD8A-AA3D-26AE5F0879E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40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A2EDF-708F-E68C-81F3-01AA3BEAA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EFC14AA-7DD2-3A89-002A-384D71C907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1195132"/>
            <a:ext cx="9906000" cy="3666302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ガリレオ・ガリレイは「</a:t>
            </a:r>
            <a:r>
              <a:rPr lang="ja-JP" altLang="en-US" dirty="0">
                <a:solidFill>
                  <a:schemeClr val="accent6"/>
                </a:solidFill>
              </a:rPr>
              <a:t>科学の言語は〇〇である</a:t>
            </a:r>
            <a:r>
              <a:rPr lang="ja-JP" altLang="en-US" dirty="0"/>
              <a:t>」と言った．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C5A226B-0B49-2C41-6F13-B62B053A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復習課題</a:t>
            </a:r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11859EB-305B-AB0B-F9C8-5A13A69A0AA2}"/>
              </a:ext>
            </a:extLst>
          </p:cNvPr>
          <p:cNvSpPr/>
          <p:nvPr/>
        </p:nvSpPr>
        <p:spPr>
          <a:xfrm>
            <a:off x="731222" y="4861434"/>
            <a:ext cx="8443555" cy="10884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解答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数学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FC746A58-584B-F83F-3F90-82685D4CEF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5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7456CC-D1CF-9213-2078-5A9F451ED2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3600" dirty="0"/>
              <a:t>力には物体に対して，</a:t>
            </a:r>
            <a:r>
              <a:rPr lang="ja-JP" altLang="en-US" sz="3600" dirty="0">
                <a:solidFill>
                  <a:schemeClr val="accent6"/>
                </a:solidFill>
              </a:rPr>
              <a:t>形</a:t>
            </a:r>
            <a:r>
              <a:rPr lang="ja-JP" altLang="en-US" sz="3600" dirty="0"/>
              <a:t>を変える，</a:t>
            </a:r>
            <a:r>
              <a:rPr lang="ja-JP" altLang="en-US" sz="3600" dirty="0">
                <a:solidFill>
                  <a:schemeClr val="accent6"/>
                </a:solidFill>
              </a:rPr>
              <a:t>動き</a:t>
            </a:r>
            <a:r>
              <a:rPr lang="ja-JP" altLang="en-US" sz="3600" dirty="0"/>
              <a:t>を変える，</a:t>
            </a:r>
            <a:r>
              <a:rPr lang="ja-JP" altLang="en-US" sz="3600" dirty="0">
                <a:solidFill>
                  <a:schemeClr val="accent6"/>
                </a:solidFill>
              </a:rPr>
              <a:t>支える</a:t>
            </a:r>
            <a:r>
              <a:rPr lang="ja-JP" altLang="en-US" sz="3600" dirty="0"/>
              <a:t>という性質を持つ．</a:t>
            </a:r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3600" dirty="0"/>
              <a:t>力は物体全体を代表として</a:t>
            </a:r>
            <a:r>
              <a:rPr lang="en-US" altLang="ja-JP" sz="3600" dirty="0">
                <a:solidFill>
                  <a:schemeClr val="accent6"/>
                </a:solidFill>
              </a:rPr>
              <a:t>1</a:t>
            </a:r>
            <a:r>
              <a:rPr lang="ja-JP" altLang="en-US" sz="3600" dirty="0">
                <a:solidFill>
                  <a:schemeClr val="accent6"/>
                </a:solidFill>
              </a:rPr>
              <a:t>点に力がはたらいている</a:t>
            </a:r>
            <a:r>
              <a:rPr lang="ja-JP" altLang="en-US" sz="3600" dirty="0"/>
              <a:t>と考え，</a:t>
            </a:r>
            <a:r>
              <a:rPr lang="ja-JP" altLang="en-US" sz="3600" dirty="0">
                <a:solidFill>
                  <a:schemeClr val="accent6"/>
                </a:solidFill>
              </a:rPr>
              <a:t>矢印</a:t>
            </a:r>
            <a:r>
              <a:rPr lang="ja-JP" altLang="en-US" sz="3600" dirty="0"/>
              <a:t>で表現する．</a:t>
            </a:r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3600" dirty="0"/>
              <a:t>力のつり合いの条件として</a:t>
            </a:r>
            <a:r>
              <a:rPr lang="en-US" altLang="ja-JP" sz="3600" dirty="0"/>
              <a:t>2</a:t>
            </a:r>
            <a:r>
              <a:rPr lang="ja-JP" altLang="en-US" sz="3600" dirty="0"/>
              <a:t>力の大きさが</a:t>
            </a:r>
            <a:r>
              <a:rPr lang="ja-JP" altLang="en-US" sz="3600" dirty="0">
                <a:solidFill>
                  <a:schemeClr val="accent6"/>
                </a:solidFill>
              </a:rPr>
              <a:t>等しい</a:t>
            </a:r>
            <a:r>
              <a:rPr lang="ja-JP" altLang="en-US" sz="3600" dirty="0"/>
              <a:t>，向きが</a:t>
            </a:r>
            <a:r>
              <a:rPr lang="ja-JP" altLang="en-US" sz="3600" dirty="0">
                <a:solidFill>
                  <a:schemeClr val="accent6"/>
                </a:solidFill>
              </a:rPr>
              <a:t>逆</a:t>
            </a:r>
            <a:r>
              <a:rPr lang="ja-JP" altLang="en-US" sz="3600" dirty="0"/>
              <a:t>，</a:t>
            </a:r>
            <a:r>
              <a:rPr lang="ja-JP" altLang="en-US" sz="3600" dirty="0">
                <a:solidFill>
                  <a:schemeClr val="accent6"/>
                </a:solidFill>
              </a:rPr>
              <a:t>一直線上</a:t>
            </a:r>
            <a:r>
              <a:rPr lang="ja-JP" altLang="en-US" sz="3600" dirty="0"/>
              <a:t>である．</a:t>
            </a:r>
          </a:p>
          <a:p>
            <a:pPr marL="696551" indent="-696551">
              <a:buFont typeface="Arial" panose="020B0604020202020204" pitchFamily="34" charset="0"/>
              <a:buChar char="•"/>
            </a:pPr>
            <a:r>
              <a:rPr lang="ja-JP" altLang="en-US" sz="3600" dirty="0"/>
              <a:t>力の大きさの単位は，</a:t>
            </a:r>
            <a:r>
              <a:rPr lang="ja-JP" altLang="en-US" sz="3600" dirty="0">
                <a:solidFill>
                  <a:schemeClr val="accent6"/>
                </a:solidFill>
              </a:rPr>
              <a:t>ニュートン</a:t>
            </a:r>
            <a:r>
              <a:rPr lang="en-US" altLang="ja-JP" sz="3600" dirty="0">
                <a:solidFill>
                  <a:schemeClr val="accent6"/>
                </a:solidFill>
              </a:rPr>
              <a:t> [N]</a:t>
            </a:r>
            <a:r>
              <a:rPr lang="en-US" altLang="ja-JP" sz="3600" dirty="0"/>
              <a:t> </a:t>
            </a:r>
            <a:r>
              <a:rPr lang="ja-JP" altLang="en-US" sz="3600" dirty="0"/>
              <a:t>である．</a:t>
            </a:r>
            <a:endParaRPr lang="en-US" altLang="ja-JP" sz="360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DE1B5AB-42D8-D0AA-AE7C-DE3BEAE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まとめ</a:t>
            </a:r>
            <a:endParaRPr kumimoji="1" lang="ja-JP" altLang="en-US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741410EF-0578-D246-E66C-1B19D61EB9F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921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D36A1-C554-FBF0-A8F1-8020EE29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終</a:t>
            </a:r>
          </a:p>
        </p:txBody>
      </p:sp>
    </p:spTree>
    <p:extLst>
      <p:ext uri="{BB962C8B-B14F-4D97-AF65-F5344CB8AC3E}">
        <p14:creationId xmlns:p14="http://schemas.microsoft.com/office/powerpoint/2010/main" val="6986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F4CF-6615-5889-9AB9-30FD59206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4B943A33-0F4C-1857-1A44-05CB3111CDB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風船の上に本を乗せて，</a:t>
            </a:r>
            <a:r>
              <a:rPr lang="ja-JP" altLang="en-US" dirty="0">
                <a:solidFill>
                  <a:schemeClr val="accent6"/>
                </a:solidFill>
              </a:rPr>
              <a:t>風船にかかる力</a:t>
            </a:r>
            <a:r>
              <a:rPr lang="ja-JP" altLang="en-US" dirty="0"/>
              <a:t>を考えた．</a:t>
            </a:r>
            <a:endParaRPr lang="en-US" altLang="ja-JP" dirty="0"/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2</a:t>
            </a:r>
            <a:r>
              <a:rPr lang="ja-JP" altLang="en-US" dirty="0"/>
              <a:t>つのバネばかりを使って，</a:t>
            </a:r>
            <a:r>
              <a:rPr lang="ja-JP" altLang="en-US" dirty="0">
                <a:solidFill>
                  <a:schemeClr val="accent6"/>
                </a:solidFill>
              </a:rPr>
              <a:t>力がつり合う条件</a:t>
            </a:r>
            <a:r>
              <a:rPr lang="ja-JP" altLang="en-US" dirty="0"/>
              <a:t>を考えた．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942EF82-AB62-DB9E-FA08-41098F9B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/>
              <a:t>前回の実験</a:t>
            </a:r>
          </a:p>
        </p:txBody>
      </p:sp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85289EFC-9C26-6E38-3908-94F73F3C6F5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65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 descr="移動後？の厚紙">
            <a:extLst>
              <a:ext uri="{FF2B5EF4-FFF2-40B4-BE49-F238E27FC236}">
                <a16:creationId xmlns:a16="http://schemas.microsoft.com/office/drawing/2014/main" id="{518837F0-EA11-52CC-23B0-D10F7CEA72F6}"/>
              </a:ext>
            </a:extLst>
          </p:cNvPr>
          <p:cNvGrpSpPr/>
          <p:nvPr/>
        </p:nvGrpSpPr>
        <p:grpSpPr>
          <a:xfrm>
            <a:off x="3471029" y="3864954"/>
            <a:ext cx="2102937" cy="1229484"/>
            <a:chOff x="4272036" y="3965553"/>
            <a:chExt cx="2588230" cy="1513211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7AF8237-BCFF-BD53-8B6B-703EEAF9F879}"/>
                </a:ext>
              </a:extLst>
            </p:cNvPr>
            <p:cNvSpPr/>
            <p:nvPr/>
          </p:nvSpPr>
          <p:spPr>
            <a:xfrm rot="1837040">
              <a:off x="4272036" y="3965553"/>
              <a:ext cx="2588230" cy="1513211"/>
            </a:xfrm>
            <a:prstGeom prst="rect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975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1508E98-3283-8296-BB17-F44A77233D02}"/>
                </a:ext>
              </a:extLst>
            </p:cNvPr>
            <p:cNvSpPr txBox="1"/>
            <p:nvPr/>
          </p:nvSpPr>
          <p:spPr>
            <a:xfrm>
              <a:off x="5210549" y="4060438"/>
              <a:ext cx="711200" cy="1344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500" dirty="0">
                  <a:solidFill>
                    <a:schemeClr val="accent1"/>
                  </a:solidFill>
                </a:rPr>
                <a:t>?</a:t>
              </a:r>
              <a:endParaRPr kumimoji="1" lang="ja-JP" altLang="en-US" sz="65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0" name="正方形/長方形 19" descr="厚紙">
            <a:extLst>
              <a:ext uri="{FF2B5EF4-FFF2-40B4-BE49-F238E27FC236}">
                <a16:creationId xmlns:a16="http://schemas.microsoft.com/office/drawing/2014/main" id="{1D457EE2-FA35-9ECF-C935-F606CAB91579}"/>
              </a:ext>
            </a:extLst>
          </p:cNvPr>
          <p:cNvSpPr/>
          <p:nvPr/>
        </p:nvSpPr>
        <p:spPr>
          <a:xfrm rot="1837040">
            <a:off x="3471028" y="3864953"/>
            <a:ext cx="2102937" cy="1229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975"/>
          </a:p>
        </p:txBody>
      </p:sp>
      <p:sp>
        <p:nvSpPr>
          <p:cNvPr id="2" name="タイトル 2">
            <a:extLst>
              <a:ext uri="{FF2B5EF4-FFF2-40B4-BE49-F238E27FC236}">
                <a16:creationId xmlns:a16="http://schemas.microsoft.com/office/drawing/2014/main" id="{9FB82BB0-259C-E8D6-8A2A-534D1A78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000" dirty="0">
                <a:solidFill>
                  <a:srgbClr val="00B0F0"/>
                </a:solidFill>
              </a:rPr>
              <a:t>実験</a:t>
            </a:r>
            <a:r>
              <a:rPr kumimoji="1" lang="en-US" altLang="ja-JP" sz="4000" dirty="0">
                <a:solidFill>
                  <a:srgbClr val="00B0F0"/>
                </a:solidFill>
              </a:rPr>
              <a:t>2</a:t>
            </a:r>
            <a:endParaRPr kumimoji="1" lang="ja-JP" altLang="en-US" sz="4000" dirty="0">
              <a:solidFill>
                <a:srgbClr val="00B0F0"/>
              </a:solidFill>
            </a:endParaRP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5D1A624-E03E-AB58-E74C-8F14FE4B1F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>
                <a:hlinkClick r:id="rId2"/>
              </a:rPr>
              <a:t>https://www.ac-illust.com/main/detail.php?id=22471553</a:t>
            </a:r>
            <a:endParaRPr lang="en-US" altLang="ja-JP" dirty="0"/>
          </a:p>
        </p:txBody>
      </p:sp>
      <p:pic>
        <p:nvPicPr>
          <p:cNvPr id="16" name="図 15" descr="バネばかり">
            <a:extLst>
              <a:ext uri="{FF2B5EF4-FFF2-40B4-BE49-F238E27FC236}">
                <a16:creationId xmlns:a16="http://schemas.microsoft.com/office/drawing/2014/main" id="{0BFF3106-7B3A-45CA-DAA1-B2967BA28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34721" r="12377" b="53196"/>
          <a:stretch>
            <a:fillRect/>
          </a:stretch>
        </p:blipFill>
        <p:spPr>
          <a:xfrm>
            <a:off x="5290941" y="4479693"/>
            <a:ext cx="4316152" cy="617607"/>
          </a:xfrm>
          <a:prstGeom prst="rect">
            <a:avLst/>
          </a:prstGeom>
        </p:spPr>
      </p:pic>
      <p:pic>
        <p:nvPicPr>
          <p:cNvPr id="19" name="図 18" descr="バネばかり">
            <a:extLst>
              <a:ext uri="{FF2B5EF4-FFF2-40B4-BE49-F238E27FC236}">
                <a16:creationId xmlns:a16="http://schemas.microsoft.com/office/drawing/2014/main" id="{6B4A05A5-E784-A0B5-1DCE-25EF6206D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34721" r="12377" b="53196"/>
          <a:stretch>
            <a:fillRect/>
          </a:stretch>
        </p:blipFill>
        <p:spPr>
          <a:xfrm rot="13340500">
            <a:off x="-56048" y="2489066"/>
            <a:ext cx="4316152" cy="617607"/>
          </a:xfrm>
          <a:prstGeom prst="rect">
            <a:avLst/>
          </a:prstGeom>
        </p:spPr>
      </p:pic>
      <p:sp>
        <p:nvSpPr>
          <p:cNvPr id="3" name="スライド番号プレースホルダー 7">
            <a:extLst>
              <a:ext uri="{FF2B5EF4-FFF2-40B4-BE49-F238E27FC236}">
                <a16:creationId xmlns:a16="http://schemas.microsoft.com/office/drawing/2014/main" id="{57F61F2D-8039-FD15-A3FD-D2ABD352FFD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9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2821E-7 0.00023 L -0.21218 -0.2784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9" y="-1393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5639CA-C49F-F94F-663F-DC3C68B63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直感と反する</a:t>
            </a:r>
            <a:endParaRPr lang="en-US" altLang="ja-JP" sz="8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現象</a:t>
            </a:r>
            <a:r>
              <a:rPr lang="ja-JP" altLang="en-US" sz="8800" dirty="0"/>
              <a:t>を理解する！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50B3873-D6F6-902A-DAF1-2A6A4B25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本日の目的 </a:t>
            </a:r>
            <a:r>
              <a:rPr lang="en-US" altLang="ja-JP" dirty="0"/>
              <a:t>No. 1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E7853B45-BB00-65DA-6AD7-5F3EE610AD0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75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66628-4644-940B-E54B-7040D972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DEB0E2-5C08-2018-2480-1BA1F6C16D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身近な現象を論理</a:t>
            </a:r>
            <a:endParaRPr lang="en-US" altLang="ja-JP" sz="8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ja-JP" altLang="en-US" sz="8800" dirty="0">
                <a:solidFill>
                  <a:schemeClr val="accent6"/>
                </a:solidFill>
              </a:rPr>
              <a:t>的に</a:t>
            </a:r>
            <a:r>
              <a:rPr lang="ja-JP" altLang="en-US" sz="8800" dirty="0"/>
              <a:t>理解する！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1728109-04C1-40D7-36C5-E5CAAB51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本日の目的</a:t>
            </a:r>
            <a:r>
              <a:rPr lang="en-US" altLang="ja-JP" dirty="0"/>
              <a:t> No. 2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3B3E3738-7CC5-DB2D-B04E-024FAF9C04E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0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498E2ED4-4722-1777-7559-9D703D838D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696551" indent="-6965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実際に実験をせず</a:t>
            </a:r>
            <a:r>
              <a:rPr lang="ja-JP" altLang="en-US" dirty="0">
                <a:solidFill>
                  <a:schemeClr val="accent6"/>
                </a:solidFill>
              </a:rPr>
              <a:t>頭の中でシミュレーション</a:t>
            </a:r>
            <a:r>
              <a:rPr lang="ja-JP" altLang="en-US" dirty="0"/>
              <a:t>し，</a:t>
            </a:r>
            <a:endParaRPr lang="en-US" altLang="ja-JP" dirty="0"/>
          </a:p>
          <a:p>
            <a:pPr marL="696551" indent="-69655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dirty="0"/>
              <a:t>論理的に起こり得ることを考察する方法．</a:t>
            </a:r>
            <a:endParaRPr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8A6664C-8E3A-EA51-6360-7E57CB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思考実験とは</a:t>
            </a:r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67AEAAB3-B701-6421-B4D4-93C85E1D1A6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3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アリストテレス">
            <a:extLst>
              <a:ext uri="{FF2B5EF4-FFF2-40B4-BE49-F238E27FC236}">
                <a16:creationId xmlns:a16="http://schemas.microsoft.com/office/drawing/2014/main" id="{720A4EF3-8C53-3221-7E97-339171CCD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86" y="567960"/>
            <a:ext cx="4197596" cy="56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BEEDD923-5FC4-FAD5-40CC-2664DE23C70C}"/>
              </a:ext>
            </a:extLst>
          </p:cNvPr>
          <p:cNvSpPr/>
          <p:nvPr/>
        </p:nvSpPr>
        <p:spPr>
          <a:xfrm>
            <a:off x="5163426" y="3568507"/>
            <a:ext cx="4127130" cy="2111611"/>
          </a:xfrm>
          <a:prstGeom prst="wedgeRoundRectCallout">
            <a:avLst>
              <a:gd name="adj1" fmla="val -95414"/>
              <a:gd name="adj2" fmla="val -5237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大きな石は</a:t>
            </a:r>
            <a:endParaRPr kumimoji="1" lang="en-US" altLang="ja-JP" sz="3200" dirty="0"/>
          </a:p>
          <a:p>
            <a:pPr algn="ctr"/>
            <a:r>
              <a:rPr kumimoji="1" lang="ja-JP" altLang="en-US" sz="3200" dirty="0"/>
              <a:t>小さな石よりも</a:t>
            </a:r>
            <a:endParaRPr kumimoji="1" lang="en-US" altLang="ja-JP" sz="3200" dirty="0"/>
          </a:p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速く落ちる</a:t>
            </a:r>
            <a:r>
              <a:rPr kumimoji="1" lang="ja-JP" altLang="en-US" sz="3200" dirty="0">
                <a:solidFill>
                  <a:schemeClr val="tx1"/>
                </a:solidFill>
              </a:rPr>
              <a:t>ん</a:t>
            </a:r>
            <a:r>
              <a:rPr kumimoji="1" lang="ja-JP" altLang="en-US" sz="3200" dirty="0"/>
              <a:t>だ！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58E0469-C63E-30D6-DABA-2F0A869F5E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baseline="30000" dirty="0"/>
              <a:t>[1] </a:t>
            </a:r>
            <a:r>
              <a:rPr kumimoji="1" lang="en-US" altLang="ja-JP" dirty="0">
                <a:hlinkClick r:id="rId3"/>
              </a:rPr>
              <a:t>https://ja.wikipedia.org/wiki/</a:t>
            </a:r>
            <a:r>
              <a:rPr kumimoji="1" lang="ja-JP" altLang="en-US" dirty="0">
                <a:hlinkClick r:id="rId3"/>
              </a:rPr>
              <a:t>アリストテレス</a:t>
            </a:r>
            <a:endParaRPr kumimoji="1" lang="en-US" altLang="ja-JP" dirty="0"/>
          </a:p>
        </p:txBody>
      </p:sp>
      <p:sp>
        <p:nvSpPr>
          <p:cNvPr id="6" name="タイトル 2">
            <a:extLst>
              <a:ext uri="{FF2B5EF4-FFF2-40B4-BE49-F238E27FC236}">
                <a16:creationId xmlns:a16="http://schemas.microsoft.com/office/drawing/2014/main" id="{92D42E00-687F-4DE7-DAC1-0FA89C15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982" y="1177881"/>
            <a:ext cx="5358018" cy="1227201"/>
          </a:xfrm>
        </p:spPr>
        <p:txBody>
          <a:bodyPr anchor="ctr"/>
          <a:lstStyle/>
          <a:p>
            <a:pPr algn="ctr"/>
            <a:r>
              <a:rPr lang="ja-JP" altLang="en-US" dirty="0"/>
              <a:t>アリストテレス</a:t>
            </a:r>
            <a:br>
              <a:rPr kumimoji="1" lang="en-US" altLang="ja-JP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B.C. 384-322</a:t>
            </a:r>
            <a:r>
              <a:rPr lang="ja-JP" altLang="en-US" sz="2800" dirty="0"/>
              <a:t>年）</a:t>
            </a:r>
            <a:endParaRPr kumimoji="1" lang="ja-JP" altLang="en-US" dirty="0"/>
          </a:p>
        </p:txBody>
      </p:sp>
      <p:sp>
        <p:nvSpPr>
          <p:cNvPr id="2" name="スライド番号プレースホルダー 7">
            <a:extLst>
              <a:ext uri="{FF2B5EF4-FFF2-40B4-BE49-F238E27FC236}">
                <a16:creationId xmlns:a16="http://schemas.microsoft.com/office/drawing/2014/main" id="{E4FB3993-24E7-22AA-9D3C-BA315479D25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843505" y="7"/>
            <a:ext cx="1038529" cy="604565"/>
          </a:xfrm>
          <a:prstGeom prst="rect">
            <a:avLst/>
          </a:prstGeom>
        </p:spPr>
        <p:txBody>
          <a:bodyPr/>
          <a:lstStyle>
            <a:lvl1pPr algn="r">
              <a:defRPr sz="2800">
                <a:latin typeface="+mn-lt"/>
              </a:defRPr>
            </a:lvl1pPr>
          </a:lstStyle>
          <a:p>
            <a:fld id="{6408349E-6932-463E-ABE1-6FC2A245311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8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Template">
  <a:themeElements>
    <a:clrScheme name="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CCEAF6"/>
      </a:accent2>
      <a:accent3>
        <a:srgbClr val="70AD47"/>
      </a:accent3>
      <a:accent4>
        <a:srgbClr val="ED7D31"/>
      </a:accent4>
      <a:accent5>
        <a:srgbClr val="FFC000"/>
      </a:accent5>
      <a:accent6>
        <a:srgbClr val="FF42A1"/>
      </a:accent6>
      <a:hlink>
        <a:srgbClr val="0563C1"/>
      </a:hlink>
      <a:folHlink>
        <a:srgbClr val="954F72"/>
      </a:folHlink>
    </a:clrScheme>
    <a:fontScheme name="V1">
      <a:majorFont>
        <a:latin typeface="Pretendard JP Medium"/>
        <a:ea typeface="ヒカリ角ゴ Normal Medium"/>
        <a:cs typeface=""/>
      </a:majorFont>
      <a:minorFont>
        <a:latin typeface="Pretendard JP Black"/>
        <a:ea typeface="ヒカリ角ゴ Normal Heavy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0280F33B-D706-4565-98F8-51DFD03F8C13}" vid="{D7991047-7DB5-4FC6-B505-CACDAF3623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09F3ACD4-F134-493D-B2A3-7736210810E2}">
  <we:reference id="wa104381526" version="1.0.0.2" store="ja-JP" storeType="OMEX"/>
  <we:alternateReferences>
    <we:reference id="WA104381526" version="1.0.0.2" store="WA104381526" storeType="OMEX"/>
  </we:alternateReferences>
  <we:properties>
    <we:property name="FormID" value="&quot;nRkAosEjxEmgSwxl_i0fIOjLR-mPRGJFqaFmWKzSWiFUQzlHM0xRQ1I2VEY3TUpRTUxRSlJYOTZZNy4u&quot;"/>
    <we:property name="FormMode" value="&quot;DesignTim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2DD4FEC-9BCA-406C-BAB0-8E7506E7361F}">
  <we:reference id="wa104381526" version="1.0.0.2" store="ja-JP" storeType="OMEX"/>
  <we:alternateReferences>
    <we:reference id="WA104381526" version="1.0.0.2" store="WA104381526" storeType="OMEX"/>
  </we:alternateReferences>
  <we:properties>
    <we:property name="FormID" value="&quot;nRkAosEjxEmgSwxl_i0fIOjLR-mPRGJFqaFmWKzSWiFUNEIxMzZMUVRWOTYyTUZUWTVQS1FRSzhQQi4u&quot;"/>
    <we:property name="FormMode" value="&quot;DesignTim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7B30CD90-E775-4340-9948-1E20F380F86F}">
  <we:reference id="wa104381526" version="1.0.0.2" store="ja-JP" storeType="OMEX"/>
  <we:alternateReferences>
    <we:reference id="WA104381526" version="1.0.0.2" store="WA104381526" storeType="OMEX"/>
  </we:alternateReferences>
  <we:properties>
    <we:property name="FormID" value="&quot;nRkAosEjxEmgSwxl_i0fIOjLR-mPRGJFqaFmWKzSWiFUMzcyS1VPVzA2QzNMTUEzR1hDS1hIQ0ZMTi4u&quot;"/>
    <we:property name="FormMode" value="&quot;DesignTim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52ab04-0ae3-4d00-bda6-702fdc5fffa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317BAD2A974274468B93BA0E70B86153" ma:contentTypeVersion="14" ma:contentTypeDescription="新しいドキュメントを作成します。" ma:contentTypeScope="" ma:versionID="19deaf902174782fcab1e59d5990709b">
  <xsd:schema xmlns:xsd="http://www.w3.org/2001/XMLSchema" xmlns:xs="http://www.w3.org/2001/XMLSchema" xmlns:p="http://schemas.microsoft.com/office/2006/metadata/properties" xmlns:ns3="4952ab04-0ae3-4d00-bda6-702fdc5fffab" xmlns:ns4="a9997899-e6ea-448c-9370-6665c1cb1ca9" targetNamespace="http://schemas.microsoft.com/office/2006/metadata/properties" ma:root="true" ma:fieldsID="626e8013a1feda8fd847dbe4d0402ef4" ns3:_="" ns4:_="">
    <xsd:import namespace="4952ab04-0ae3-4d00-bda6-702fdc5fffab"/>
    <xsd:import namespace="a9997899-e6ea-448c-9370-6665c1cb1c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52ab04-0ae3-4d00-bda6-702fdc5fff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997899-e6ea-448c-9370-6665c1cb1ca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BCF84E-3EFE-4EC9-AB6C-7D53083CF2F0}">
  <ds:schemaRefs>
    <ds:schemaRef ds:uri="4952ab04-0ae3-4d00-bda6-702fdc5fffab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a9997899-e6ea-448c-9370-6665c1cb1ca9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412A431-86F1-4D8E-AC27-86C6F4A4DCAA}">
  <ds:schemaRefs>
    <ds:schemaRef ds:uri="4952ab04-0ae3-4d00-bda6-702fdc5fffab"/>
    <ds:schemaRef ds:uri="a9997899-e6ea-448c-9370-6665c1cb1c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556F4D6-31A5-4692-BD03-E6D6534FF5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1575</TotalTime>
  <Words>951</Words>
  <Application>Microsoft Office PowerPoint</Application>
  <PresentationFormat>A4 210 x 297 mm</PresentationFormat>
  <Paragraphs>175</Paragraphs>
  <Slides>34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8" baseType="lpstr">
      <vt:lpstr>游ゴシック</vt:lpstr>
      <vt:lpstr>Arial</vt:lpstr>
      <vt:lpstr>Wingdings</vt:lpstr>
      <vt:lpstr>Template</vt:lpstr>
      <vt:lpstr>中学理科 物理分野 ～力のつり合い～</vt:lpstr>
      <vt:lpstr>前回の実験</vt:lpstr>
      <vt:lpstr>実験1</vt:lpstr>
      <vt:lpstr>前回の実験</vt:lpstr>
      <vt:lpstr>実験2</vt:lpstr>
      <vt:lpstr>本日の目的 No. 1</vt:lpstr>
      <vt:lpstr>本日の目的 No. 2</vt:lpstr>
      <vt:lpstr>思考実験とは</vt:lpstr>
      <vt:lpstr>アリストテレス （B.C. 384-322年）</vt:lpstr>
      <vt:lpstr>質問</vt:lpstr>
      <vt:lpstr>質問</vt:lpstr>
      <vt:lpstr>ガリレオ・ガリレイ （A.D. 1564-1642年）</vt:lpstr>
      <vt:lpstr>ガリレオが行った思考実験</vt:lpstr>
      <vt:lpstr>アリストテレスの価値観</vt:lpstr>
      <vt:lpstr>ガリレオが行った思考実験</vt:lpstr>
      <vt:lpstr>実験は条件を合わせる必要がある</vt:lpstr>
      <vt:lpstr>ガリレオの疑問は正しかった</vt:lpstr>
      <vt:lpstr>質問</vt:lpstr>
      <vt:lpstr>実験考察</vt:lpstr>
      <vt:lpstr>実験考察</vt:lpstr>
      <vt:lpstr>力の性質 No. 3</vt:lpstr>
      <vt:lpstr>目には目を，歯には歯を…</vt:lpstr>
      <vt:lpstr>なぜ前に進めるのか？</vt:lpstr>
      <vt:lpstr>力は矢印である</vt:lpstr>
      <vt:lpstr>力は矢印である</vt:lpstr>
      <vt:lpstr>復習問題</vt:lpstr>
      <vt:lpstr>復習問題</vt:lpstr>
      <vt:lpstr>復習課題1</vt:lpstr>
      <vt:lpstr>復習課題2</vt:lpstr>
      <vt:lpstr>復習課題3</vt:lpstr>
      <vt:lpstr>復習課題4</vt:lpstr>
      <vt:lpstr>復習課題5</vt:lpstr>
      <vt:lpstr>まとめ</vt:lpstr>
      <vt:lpstr>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Hojicya</dc:creator>
  <cp:lastModifiedBy>Hojicya</cp:lastModifiedBy>
  <cp:revision>126</cp:revision>
  <cp:lastPrinted>2025-07-26T19:55:07Z</cp:lastPrinted>
  <dcterms:created xsi:type="dcterms:W3CDTF">2025-07-12T17:38:21Z</dcterms:created>
  <dcterms:modified xsi:type="dcterms:W3CDTF">2025-08-11T15:00:09Z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0x010100317BAD2A974274468B93BA0E70B86153</vt:lpwstr>
  </property>
</Properties>
</file>